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4"/>
  </p:sldMasterIdLst>
  <p:notesMasterIdLst>
    <p:notesMasterId r:id="rId70"/>
  </p:notesMasterIdLst>
  <p:handoutMasterIdLst>
    <p:handoutMasterId r:id="rId71"/>
  </p:handoutMasterIdLst>
  <p:sldIdLst>
    <p:sldId id="2524" r:id="rId5"/>
    <p:sldId id="3017" r:id="rId6"/>
    <p:sldId id="3028" r:id="rId7"/>
    <p:sldId id="3027" r:id="rId8"/>
    <p:sldId id="3023" r:id="rId9"/>
    <p:sldId id="3018" r:id="rId10"/>
    <p:sldId id="3021" r:id="rId11"/>
    <p:sldId id="3019" r:id="rId12"/>
    <p:sldId id="3022" r:id="rId13"/>
    <p:sldId id="2809" r:id="rId14"/>
    <p:sldId id="2810" r:id="rId15"/>
    <p:sldId id="2812" r:id="rId16"/>
    <p:sldId id="2813" r:id="rId17"/>
    <p:sldId id="2815" r:id="rId18"/>
    <p:sldId id="2816" r:id="rId19"/>
    <p:sldId id="2817" r:id="rId20"/>
    <p:sldId id="2818" r:id="rId21"/>
    <p:sldId id="2819" r:id="rId22"/>
    <p:sldId id="3026" r:id="rId23"/>
    <p:sldId id="2820" r:id="rId24"/>
    <p:sldId id="2832" r:id="rId25"/>
    <p:sldId id="3024" r:id="rId26"/>
    <p:sldId id="3025" r:id="rId27"/>
    <p:sldId id="2830" r:id="rId28"/>
    <p:sldId id="2840" r:id="rId29"/>
    <p:sldId id="2831" r:id="rId30"/>
    <p:sldId id="2879" r:id="rId31"/>
    <p:sldId id="2856" r:id="rId32"/>
    <p:sldId id="2857" r:id="rId33"/>
    <p:sldId id="2859" r:id="rId34"/>
    <p:sldId id="2852" r:id="rId35"/>
    <p:sldId id="2837" r:id="rId36"/>
    <p:sldId id="2838" r:id="rId37"/>
    <p:sldId id="2839" r:id="rId38"/>
    <p:sldId id="2827" r:id="rId39"/>
    <p:sldId id="2828" r:id="rId40"/>
    <p:sldId id="2841" r:id="rId41"/>
    <p:sldId id="2844" r:id="rId42"/>
    <p:sldId id="2849" r:id="rId43"/>
    <p:sldId id="2847" r:id="rId44"/>
    <p:sldId id="2850" r:id="rId45"/>
    <p:sldId id="2880" r:id="rId46"/>
    <p:sldId id="2848" r:id="rId47"/>
    <p:sldId id="2886" r:id="rId48"/>
    <p:sldId id="2883" r:id="rId49"/>
    <p:sldId id="2881" r:id="rId50"/>
    <p:sldId id="2882" r:id="rId51"/>
    <p:sldId id="2851" r:id="rId52"/>
    <p:sldId id="2858" r:id="rId53"/>
    <p:sldId id="2874" r:id="rId54"/>
    <p:sldId id="2878" r:id="rId55"/>
    <p:sldId id="2860" r:id="rId56"/>
    <p:sldId id="2861" r:id="rId57"/>
    <p:sldId id="2990" r:id="rId58"/>
    <p:sldId id="2862" r:id="rId59"/>
    <p:sldId id="2863" r:id="rId60"/>
    <p:sldId id="2864" r:id="rId61"/>
    <p:sldId id="2865" r:id="rId62"/>
    <p:sldId id="2866" r:id="rId63"/>
    <p:sldId id="2867" r:id="rId64"/>
    <p:sldId id="2868" r:id="rId65"/>
    <p:sldId id="2871" r:id="rId66"/>
    <p:sldId id="2869" r:id="rId67"/>
    <p:sldId id="2872" r:id="rId68"/>
    <p:sldId id="2873" r:id="rId69"/>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Gill Sans MT" panose="020B0502020104020203" pitchFamily="34" charset="0"/>
      <p:regular r:id="rId76"/>
      <p:bold r:id="rId77"/>
      <p:italic r:id="rId78"/>
      <p:boldItalic r:id="rId79"/>
    </p:embeddedFont>
    <p:embeddedFont>
      <p:font typeface="Gill Sans Nova Light" panose="020B0302020104020203" pitchFamily="34" charset="0"/>
      <p:regular r:id="rId80"/>
      <p:italic r:id="rId81"/>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0990E53-D662-4AC3-9844-4B399E8DDCF8}">
          <p14:sldIdLst>
            <p14:sldId id="2524"/>
          </p14:sldIdLst>
        </p14:section>
        <p14:section name="Exemples de projets artistiques" id="{6F271527-1FAF-4570-AABB-B682038F1778}">
          <p14:sldIdLst>
            <p14:sldId id="3017"/>
            <p14:sldId id="3028"/>
            <p14:sldId id="3027"/>
            <p14:sldId id="3023"/>
            <p14:sldId id="3018"/>
            <p14:sldId id="3021"/>
            <p14:sldId id="3019"/>
            <p14:sldId id="3022"/>
            <p14:sldId id="2809"/>
            <p14:sldId id="2810"/>
            <p14:sldId id="2812"/>
            <p14:sldId id="2813"/>
            <p14:sldId id="2815"/>
            <p14:sldId id="2816"/>
            <p14:sldId id="2817"/>
            <p14:sldId id="2818"/>
            <p14:sldId id="2819"/>
            <p14:sldId id="3026"/>
          </p14:sldIdLst>
        </p14:section>
        <p14:section name="L'électricité" id="{CD4DE47F-1A9F-44AD-A73A-F4E23F246153}">
          <p14:sldIdLst>
            <p14:sldId id="2820"/>
            <p14:sldId id="2832"/>
            <p14:sldId id="3024"/>
            <p14:sldId id="3025"/>
          </p14:sldIdLst>
        </p14:section>
        <p14:section name="Les circuits électriques" id="{CB1E291E-AE45-4F5D-B7D8-B32F36F089E9}">
          <p14:sldIdLst>
            <p14:sldId id="2830"/>
            <p14:sldId id="2840"/>
            <p14:sldId id="2831"/>
            <p14:sldId id="2879"/>
            <p14:sldId id="2856"/>
            <p14:sldId id="2857"/>
            <p14:sldId id="2859"/>
            <p14:sldId id="2852"/>
            <p14:sldId id="2837"/>
            <p14:sldId id="2838"/>
            <p14:sldId id="2839"/>
            <p14:sldId id="2827"/>
            <p14:sldId id="2828"/>
            <p14:sldId id="2841"/>
            <p14:sldId id="2844"/>
            <p14:sldId id="2849"/>
            <p14:sldId id="2847"/>
            <p14:sldId id="2850"/>
            <p14:sldId id="2880"/>
            <p14:sldId id="2848"/>
            <p14:sldId id="2886"/>
            <p14:sldId id="2883"/>
            <p14:sldId id="2881"/>
            <p14:sldId id="2882"/>
            <p14:sldId id="2851"/>
            <p14:sldId id="2858"/>
            <p14:sldId id="2874"/>
            <p14:sldId id="2878"/>
            <p14:sldId id="2860"/>
            <p14:sldId id="2861"/>
            <p14:sldId id="2990"/>
            <p14:sldId id="2862"/>
            <p14:sldId id="2863"/>
            <p14:sldId id="2864"/>
            <p14:sldId id="2865"/>
            <p14:sldId id="2866"/>
            <p14:sldId id="2867"/>
            <p14:sldId id="2868"/>
            <p14:sldId id="2871"/>
            <p14:sldId id="2869"/>
            <p14:sldId id="2872"/>
            <p14:sldId id="28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7"/>
    <a:srgbClr val="662D91"/>
    <a:srgbClr val="525252"/>
    <a:srgbClr val="FFF800"/>
    <a:srgbClr val="FFFFFF"/>
    <a:srgbClr val="72BF44"/>
    <a:srgbClr val="FFF200"/>
    <a:srgbClr val="EAB200"/>
    <a:srgbClr val="C5AD01"/>
    <a:srgbClr val="2668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030D3-2F82-40FA-8AF4-DAD6ACAE4DCD}" v="2" dt="2022-08-18T17:28:02.45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5" autoAdjust="0"/>
    <p:restoredTop sz="80256" autoAdjust="0"/>
  </p:normalViewPr>
  <p:slideViewPr>
    <p:cSldViewPr snapToGrid="0" snapToObjects="1" showGuides="1">
      <p:cViewPr varScale="1">
        <p:scale>
          <a:sx n="107" d="100"/>
          <a:sy n="107" d="100"/>
        </p:scale>
        <p:origin x="120" y="3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766" y="78"/>
      </p:cViewPr>
      <p:guideLst/>
    </p:cSldViewPr>
  </p:notesViewPr>
  <p:gridSpacing cx="216001" cy="216001"/>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E5DB661-9218-4D06-90BF-49C4452C0C70}" type="datetime1">
              <a:rPr lang="fr-FR" smtClean="0"/>
              <a:t>24/08/2022</a:t>
            </a:fld>
            <a:endParaRPr lang="fr-FR" dirty="0"/>
          </a:p>
        </p:txBody>
      </p:sp>
      <p:sp>
        <p:nvSpPr>
          <p:cNvPr id="4" name="Espace réservé du pied de page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fr-FR" smtClean="0"/>
              <a:t>‹#›</a:t>
            </a:fld>
            <a:endParaRPr lang="fr-FR"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9ED3DB-095D-4A24-825E-62E1C3701A02}" type="datetime1">
              <a:rPr lang="fr-FR" noProof="0" smtClean="0"/>
              <a:t>24/08/2022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fr-FR" noProof="0" smtClean="0"/>
              <a:t>‹#›</a:t>
            </a:fld>
            <a:endParaRPr lang="fr-FR"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p:spPr>
        <p:txBody>
          <a:bodyPr rtlCol="0"/>
          <a:lstStyle/>
          <a:p>
            <a:pPr rtl="0"/>
            <a:fld id="{3CFA0038-7055-434C-B6C4-B8C69565C600}" type="slidenum">
              <a:rPr lang="fr-FR" smtClean="0"/>
              <a:t>1</a:t>
            </a:fld>
            <a:endParaRPr lang="fr-FR" dirty="0"/>
          </a:p>
        </p:txBody>
      </p:sp>
    </p:spTree>
    <p:extLst>
      <p:ext uri="{BB962C8B-B14F-4D97-AF65-F5344CB8AC3E}">
        <p14:creationId xmlns:p14="http://schemas.microsoft.com/office/powerpoint/2010/main" val="324966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3ADF8-C269-5D42-A626-BE35303B98E7}"/>
              </a:ext>
            </a:extLst>
          </p:cNvPr>
          <p:cNvSpPr>
            <a:spLocks noGrp="1"/>
          </p:cNvSpPr>
          <p:nvPr>
            <p:ph type="title" hasCustomPrompt="1"/>
          </p:nvPr>
        </p:nvSpPr>
        <p:spPr>
          <a:xfrm>
            <a:off x="838200" y="365125"/>
            <a:ext cx="10515600" cy="701675"/>
          </a:xfrm>
        </p:spPr>
        <p:txBody>
          <a:bodyPr rtlCol="0"/>
          <a:lstStyle>
            <a:lvl1pPr>
              <a:defRPr spc="0"/>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DAE7CE01-A53E-894C-9672-25D8CB7D5F89}"/>
              </a:ext>
            </a:extLst>
          </p:cNvPr>
          <p:cNvSpPr>
            <a:spLocks noGrp="1"/>
          </p:cNvSpPr>
          <p:nvPr>
            <p:ph idx="1"/>
          </p:nvPr>
        </p:nvSpPr>
        <p:spPr>
          <a:xfrm>
            <a:off x="838200" y="1253067"/>
            <a:ext cx="10515600" cy="4923896"/>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128E13-F6CA-9A4F-A3DD-2CEB2ED95E28}"/>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6141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uniqu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rtlCol="0">
            <a:noAutofit/>
          </a:bodyPr>
          <a:lstStyle>
            <a:lvl1pPr marL="0" indent="0" algn="ctr">
              <a:buNone/>
              <a:defRPr/>
            </a:lvl1pPr>
          </a:lstStyle>
          <a:p>
            <a:pPr rtl="0"/>
            <a:r>
              <a:rPr lang="fr-FR" noProof="0"/>
              <a:t>Cliquez sur l'icône pour ajouter une image</a:t>
            </a:r>
            <a:endParaRPr lang="fr-FR" noProof="0" dirty="0"/>
          </a:p>
        </p:txBody>
      </p:sp>
      <p:sp>
        <p:nvSpPr>
          <p:cNvPr id="5" name="Espace réservé du texte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rtlCol="0">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rtl="0"/>
            <a:r>
              <a:rPr lang="fr-FR" noProof="0" dirty="0"/>
              <a:t>La légende vient ici</a:t>
            </a:r>
          </a:p>
        </p:txBody>
      </p:sp>
      <p:sp>
        <p:nvSpPr>
          <p:cNvPr id="6" name="Titr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rtlCol="0">
            <a:normAutofit/>
          </a:bodyPr>
          <a:lstStyle>
            <a:lvl1pPr algn="ctr">
              <a:defRPr sz="2800"/>
            </a:lvl1pPr>
          </a:lstStyle>
          <a:p>
            <a:pPr rtl="0"/>
            <a:r>
              <a:rPr lang="fr-FR" noProof="0" dirty="0"/>
              <a:t>LE TITRE VIENT ICI</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avec image">
    <p:spTree>
      <p:nvGrpSpPr>
        <p:cNvPr id="1" name=""/>
        <p:cNvGrpSpPr/>
        <p:nvPr/>
      </p:nvGrpSpPr>
      <p:grpSpPr>
        <a:xfrm>
          <a:off x="0" y="0"/>
          <a:ext cx="0" cy="0"/>
          <a:chOff x="0" y="0"/>
          <a:chExt cx="0" cy="0"/>
        </a:xfrm>
      </p:grpSpPr>
      <p:sp>
        <p:nvSpPr>
          <p:cNvPr id="8" name="Espace réservé d’image 2"/>
          <p:cNvSpPr>
            <a:spLocks noGrp="1"/>
          </p:cNvSpPr>
          <p:nvPr>
            <p:ph type="pic" sz="quarter" idx="14"/>
          </p:nvPr>
        </p:nvSpPr>
        <p:spPr>
          <a:xfrm>
            <a:off x="838200" y="2627"/>
            <a:ext cx="11353799" cy="4631365"/>
          </a:xfrm>
          <a:solidFill>
            <a:schemeClr val="bg1">
              <a:lumMod val="95000"/>
            </a:schemeClr>
          </a:solidFill>
        </p:spPr>
        <p:txBody>
          <a:bodyPr rtlCol="0">
            <a:normAutofit/>
          </a:bodyPr>
          <a:lstStyle>
            <a:lvl1pPr marL="0" indent="0" algn="ctr">
              <a:buNone/>
              <a:defRPr sz="1400"/>
            </a:lvl1pPr>
          </a:lstStyle>
          <a:p>
            <a:pPr rtl="0"/>
            <a:r>
              <a:rPr lang="fr-FR" noProof="0"/>
              <a:t>Cliquez sur l'icône pour ajouter une image</a:t>
            </a:r>
            <a:endParaRPr lang="fr-FR" noProof="0"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texte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5" name="Espace réservé du contenu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texte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rtlCol="0"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7" name="Espace réservé du contenu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Titre 2">
            <a:extLst>
              <a:ext uri="{FF2B5EF4-FFF2-40B4-BE49-F238E27FC236}">
                <a16:creationId xmlns:a16="http://schemas.microsoft.com/office/drawing/2014/main" id="{86674C34-BF58-4A21-BEE1-52BA2A5DBB70}"/>
              </a:ext>
            </a:extLst>
          </p:cNvPr>
          <p:cNvSpPr>
            <a:spLocks noGrp="1"/>
          </p:cNvSpPr>
          <p:nvPr>
            <p:ph type="title" hasCustomPrompt="1"/>
          </p:nvPr>
        </p:nvSpPr>
        <p:spPr/>
        <p:txBody>
          <a:bodyPr rtlCol="0"/>
          <a:lstStyle>
            <a:lvl1pPr>
              <a:defRPr spc="0"/>
            </a:lvl1pPr>
          </a:lstStyle>
          <a:p>
            <a:pPr rtl="0"/>
            <a:r>
              <a:rPr lang="fr-FR" noProof="0" dirty="0"/>
              <a:t>MODIFIEZ LE STYLE DU TITRE</a:t>
            </a:r>
          </a:p>
        </p:txBody>
      </p:sp>
    </p:spTree>
    <p:extLst>
      <p:ext uri="{BB962C8B-B14F-4D97-AF65-F5344CB8AC3E}">
        <p14:creationId xmlns:p14="http://schemas.microsoft.com/office/powerpoint/2010/main" val="124176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a:extLst>
              <a:ext uri="{FF2B5EF4-FFF2-40B4-BE49-F238E27FC236}">
                <a16:creationId xmlns:a16="http://schemas.microsoft.com/office/drawing/2014/main" id="{F17E1808-3255-6342-8F11-708C178C6864}"/>
              </a:ext>
            </a:extLst>
          </p:cNvPr>
          <p:cNvSpPr>
            <a:spLocks noGrp="1"/>
          </p:cNvSpPr>
          <p:nvPr>
            <p:ph type="body" sz="quarter" idx="3" hasCustomPrompt="1"/>
          </p:nvPr>
        </p:nvSpPr>
        <p:spPr>
          <a:xfrm>
            <a:off x="6172200" y="1681163"/>
            <a:ext cx="5183188" cy="823912"/>
          </a:xfrm>
        </p:spPr>
        <p:txBody>
          <a:bodyPr rtlCol="0" anchor="b"/>
          <a:lstStyle>
            <a:lvl1pPr marL="0" indent="0" rtl="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325776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BF98B-2743-4B47-AE32-9926CC2BF549}"/>
              </a:ext>
            </a:extLst>
          </p:cNvPr>
          <p:cNvSpPr>
            <a:spLocks noGrp="1"/>
          </p:cNvSpPr>
          <p:nvPr>
            <p:ph type="title" hasCustomPrompt="1"/>
          </p:nvPr>
        </p:nvSpPr>
        <p:spPr>
          <a:xfrm>
            <a:off x="839788" y="365125"/>
            <a:ext cx="10515600" cy="1325563"/>
          </a:xfrm>
        </p:spPr>
        <p:txBody>
          <a:bodyPr rtlCol="0"/>
          <a:lstStyle>
            <a:lvl1pPr rtl="0">
              <a:defRPr>
                <a:solidFill>
                  <a:schemeClr val="tx2"/>
                </a:solidFill>
              </a:defRPr>
            </a:lvl1pPr>
          </a:lstStyle>
          <a:p>
            <a:pPr rtl="0"/>
            <a:r>
              <a:rPr lang="fr-FR" noProof="0" dirty="0"/>
              <a:t>MODIFIEZ LE STYLE DU TITRE</a:t>
            </a:r>
          </a:p>
        </p:txBody>
      </p:sp>
      <p:sp>
        <p:nvSpPr>
          <p:cNvPr id="4" name="Espace réservé du contenu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u pied de page 7">
            <a:extLst>
              <a:ext uri="{FF2B5EF4-FFF2-40B4-BE49-F238E27FC236}">
                <a16:creationId xmlns:a16="http://schemas.microsoft.com/office/drawing/2014/main" id="{102532F2-B96C-DE47-9F25-34728C00D913}"/>
              </a:ext>
            </a:extLst>
          </p:cNvPr>
          <p:cNvSpPr>
            <a:spLocks noGrp="1"/>
          </p:cNvSpPr>
          <p:nvPr>
            <p:ph type="ftr" sz="quarter" idx="11"/>
          </p:nvPr>
        </p:nvSpPr>
        <p:spPr/>
        <p:txBody>
          <a:bodyPr rtlCol="0"/>
          <a:lstStyle/>
          <a:p>
            <a:pPr rtl="0"/>
            <a:r>
              <a:rPr lang="fr-FR" noProof="0" dirty="0"/>
              <a:t>Ajouter un pied de page</a:t>
            </a:r>
          </a:p>
        </p:txBody>
      </p:sp>
    </p:spTree>
    <p:extLst>
      <p:ext uri="{BB962C8B-B14F-4D97-AF65-F5344CB8AC3E}">
        <p14:creationId xmlns:p14="http://schemas.microsoft.com/office/powerpoint/2010/main" val="41388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5" name="Sous-titr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344272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303474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hasCustomPrompt="1"/>
          </p:nvPr>
        </p:nvSpPr>
        <p:spPr>
          <a:xfrm>
            <a:off x="838200" y="2935528"/>
            <a:ext cx="10515600" cy="986943"/>
          </a:xfrm>
        </p:spPr>
        <p:txBody>
          <a:bodyPr rtlCol="0"/>
          <a:lstStyle>
            <a:lvl1pPr algn="ctr">
              <a:defRPr/>
            </a:lvl1pPr>
          </a:lstStyle>
          <a:p>
            <a:pPr rtl="0"/>
            <a:r>
              <a:rPr lang="fr-FR" noProof="0" dirty="0"/>
              <a:t>MODIFIEZ LE STYLE DU TITRE</a:t>
            </a:r>
          </a:p>
        </p:txBody>
      </p:sp>
    </p:spTree>
    <p:extLst>
      <p:ext uri="{BB962C8B-B14F-4D97-AF65-F5344CB8AC3E}">
        <p14:creationId xmlns:p14="http://schemas.microsoft.com/office/powerpoint/2010/main" val="118134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rtlCol="0" anchor="b"/>
          <a:lstStyle>
            <a:lvl1pPr algn="ctr">
              <a:defRPr/>
            </a:lvl1pPr>
          </a:lstStyle>
          <a:p>
            <a:pPr rtl="0"/>
            <a:r>
              <a:rPr lang="fr-FR" noProof="0" dirty="0"/>
              <a:t>CLIQUEZ POUR MODIFIER LE STYLE DU TITRE DE MASQUE</a:t>
            </a:r>
          </a:p>
        </p:txBody>
      </p:sp>
      <p:sp>
        <p:nvSpPr>
          <p:cNvPr id="7" name="Espace réservé du contenu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rtlCol="0"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fr-FR" noProof="0" dirty="0"/>
              <a:t>SOUS-TITRE ICI</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4" name="Espace réservé du contenu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r>
              <a:rPr lang="fr-FR" noProof="0" dirty="0"/>
              <a:t>Ajouter un pied de page</a:t>
            </a:r>
          </a:p>
        </p:txBody>
      </p:sp>
      <p:sp>
        <p:nvSpPr>
          <p:cNvPr id="9" name="Titr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rtlCol="0" anchor="b"/>
          <a:lstStyle/>
          <a:p>
            <a:pPr rtl="0"/>
            <a:r>
              <a:rPr lang="fr-FR" noProof="0"/>
              <a:t>Modifiez le style du titre</a:t>
            </a:r>
            <a:endParaRPr lang="fr-FR" noProof="0" dirty="0"/>
          </a:p>
        </p:txBody>
      </p:sp>
      <p:sp>
        <p:nvSpPr>
          <p:cNvPr id="5" name="Espace réservé du texte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7" name="Espace réservé d’image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2268905"/>
            <a:ext cx="4791342" cy="1157958"/>
          </a:xfrm>
        </p:spPr>
        <p:txBody>
          <a:bodyPr rtlCol="0">
            <a:noAutofit/>
          </a:bodyPr>
          <a:lstStyle>
            <a:lvl1pPr algn="ctr">
              <a:defRPr sz="6600">
                <a:solidFill>
                  <a:schemeClr val="tx2"/>
                </a:solidFill>
              </a:defRPr>
            </a:lvl1pPr>
          </a:lstStyle>
          <a:p>
            <a:pPr rtl="0"/>
            <a:r>
              <a:rPr lang="fr-FR" noProof="0" dirty="0"/>
              <a:t>SÉANCE 99</a:t>
            </a: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700329" y="3427322"/>
            <a:ext cx="4791746" cy="1905252"/>
          </a:xfrm>
        </p:spPr>
        <p:txBody>
          <a:bodyPr>
            <a:normAutofit/>
          </a:bodyPr>
          <a:lstStyle>
            <a:lvl1pPr marL="228600" indent="-228600">
              <a:lnSpc>
                <a:spcPct val="75000"/>
              </a:lnSpc>
              <a:buFont typeface="Arial" panose="020B0604020202020204" pitchFamily="34" charset="0"/>
              <a:buChar char="•"/>
              <a:defRPr sz="1400">
                <a:solidFill>
                  <a:schemeClr val="tx2"/>
                </a:solidFill>
              </a:defRPr>
            </a:lvl1pPr>
            <a:lvl2pPr marL="685800" indent="-228600">
              <a:lnSpc>
                <a:spcPct val="75000"/>
              </a:lnSpc>
              <a:buFont typeface="Arial" panose="020B0604020202020204" pitchFamily="34" charset="0"/>
              <a:buChar char="•"/>
              <a:defRPr sz="1400">
                <a:solidFill>
                  <a:schemeClr val="tx2"/>
                </a:solidFill>
              </a:defRPr>
            </a:lvl2pPr>
            <a:lvl3pPr marL="1143000" indent="-228600">
              <a:lnSpc>
                <a:spcPct val="75000"/>
              </a:lnSpc>
              <a:buFont typeface="Arial" panose="020B0604020202020204" pitchFamily="34" charset="0"/>
              <a:buChar char="•"/>
              <a:defRPr sz="1400">
                <a:solidFill>
                  <a:schemeClr val="tx2"/>
                </a:solidFill>
              </a:defRPr>
            </a:lvl3pPr>
            <a:lvl4pPr marL="1600200" indent="-228600">
              <a:lnSpc>
                <a:spcPct val="75000"/>
              </a:lnSpc>
              <a:buFont typeface="Arial" panose="020B0604020202020204" pitchFamily="34" charset="0"/>
              <a:buChar char="•"/>
              <a:defRPr sz="1400">
                <a:solidFill>
                  <a:schemeClr val="tx2"/>
                </a:solidFill>
              </a:defRPr>
            </a:lvl4pPr>
            <a:lvl5pPr marL="2057400" indent="-228600">
              <a:lnSpc>
                <a:spcPct val="75000"/>
              </a:lnSpc>
              <a:buFont typeface="Arial" panose="020B0604020202020204" pitchFamily="34" charset="0"/>
              <a:buChar char="•"/>
              <a:defRPr sz="1400">
                <a:solidFill>
                  <a:schemeClr val="tx2"/>
                </a:solidFill>
              </a:defRPr>
            </a:lvl5pPr>
          </a:lstStyle>
          <a:p>
            <a:pPr lvl="0"/>
            <a:r>
              <a:rPr lang="fr-FR" dirty="0"/>
              <a:t>A</a:t>
            </a:r>
          </a:p>
          <a:p>
            <a:pPr lvl="0"/>
            <a:r>
              <a:rPr lang="fr-FR" dirty="0"/>
              <a:t>B</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51006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pleine page">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0" y="0"/>
            <a:ext cx="121920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remerciement">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vail_sommati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5" name="Titre 1">
            <a:extLst>
              <a:ext uri="{FF2B5EF4-FFF2-40B4-BE49-F238E27FC236}">
                <a16:creationId xmlns:a16="http://schemas.microsoft.com/office/drawing/2014/main" id="{88523430-4979-4231-95B5-8D390F68AAC8}"/>
              </a:ext>
            </a:extLst>
          </p:cNvPr>
          <p:cNvSpPr>
            <a:spLocks noGrp="1"/>
          </p:cNvSpPr>
          <p:nvPr>
            <p:ph type="title" hasCustomPrompt="1"/>
          </p:nvPr>
        </p:nvSpPr>
        <p:spPr>
          <a:xfrm>
            <a:off x="3700329" y="538385"/>
            <a:ext cx="4791342" cy="1760672"/>
          </a:xfrm>
        </p:spPr>
        <p:txBody>
          <a:bodyPr rtlCol="0">
            <a:noAutofit/>
          </a:bodyPr>
          <a:lstStyle>
            <a:lvl1pPr algn="ctr">
              <a:defRPr sz="6600">
                <a:solidFill>
                  <a:schemeClr val="bg1"/>
                </a:solidFill>
              </a:defRPr>
            </a:lvl1pPr>
          </a:lstStyle>
          <a:p>
            <a:pPr rtl="0"/>
            <a:r>
              <a:rPr lang="fr-FR" noProof="0" dirty="0"/>
              <a:t>TRAVAIL SOMMATIF</a:t>
            </a:r>
          </a:p>
        </p:txBody>
      </p:sp>
      <p:sp>
        <p:nvSpPr>
          <p:cNvPr id="6" name="Espace réservé du texte 11">
            <a:extLst>
              <a:ext uri="{FF2B5EF4-FFF2-40B4-BE49-F238E27FC236}">
                <a16:creationId xmlns:a16="http://schemas.microsoft.com/office/drawing/2014/main" id="{50D74CE3-292C-4954-9888-FB47C6FC9532}"/>
              </a:ext>
            </a:extLst>
          </p:cNvPr>
          <p:cNvSpPr>
            <a:spLocks noGrp="1"/>
          </p:cNvSpPr>
          <p:nvPr>
            <p:ph type="body" sz="quarter" idx="11" hasCustomPrompt="1"/>
          </p:nvPr>
        </p:nvSpPr>
        <p:spPr>
          <a:xfrm>
            <a:off x="3210370" y="2469850"/>
            <a:ext cx="5771664" cy="4012257"/>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Tree>
    <p:extLst>
      <p:ext uri="{BB962C8B-B14F-4D97-AF65-F5344CB8AC3E}">
        <p14:creationId xmlns:p14="http://schemas.microsoft.com/office/powerpoint/2010/main" val="345048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064128"/>
            <a:ext cx="5771664" cy="3489072"/>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400">
                <a:solidFill>
                  <a:schemeClr val="bg1"/>
                </a:solidFill>
              </a:defRPr>
            </a:lvl2pPr>
            <a:lvl3pPr marL="1143000" indent="-228600">
              <a:lnSpc>
                <a:spcPct val="75000"/>
              </a:lnSpc>
              <a:buFont typeface="Arial" panose="020B0604020202020204" pitchFamily="34" charset="0"/>
              <a:buChar char="•"/>
              <a:defRPr sz="14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0"/>
            <a:r>
              <a:rPr lang="fr-FR" dirty="0"/>
              <a:t>Remettre le formulaire à l’enseignant</a:t>
            </a:r>
          </a:p>
          <a:p>
            <a:pPr lvl="0"/>
            <a:r>
              <a:rPr lang="fr-FR" dirty="0"/>
              <a:t>Idéalement à la fin de la séance</a:t>
            </a:r>
            <a:endParaRPr lang="fr-CA" dirty="0"/>
          </a:p>
        </p:txBody>
      </p:sp>
      <p:sp>
        <p:nvSpPr>
          <p:cNvPr id="4" name="ZoneTexte 3">
            <a:extLst>
              <a:ext uri="{FF2B5EF4-FFF2-40B4-BE49-F238E27FC236}">
                <a16:creationId xmlns:a16="http://schemas.microsoft.com/office/drawing/2014/main" id="{D364EFCB-9915-4191-B438-3189E93CA22A}"/>
              </a:ext>
            </a:extLst>
          </p:cNvPr>
          <p:cNvSpPr txBox="1"/>
          <p:nvPr userDrawn="1"/>
        </p:nvSpPr>
        <p:spPr>
          <a:xfrm>
            <a:off x="3210370" y="1130838"/>
            <a:ext cx="5771664" cy="193899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TRAVAIL</a:t>
            </a:r>
            <a:br>
              <a:rPr lang="fr-FR" sz="6000" b="1" noProof="0" dirty="0">
                <a:solidFill>
                  <a:schemeClr val="bg1"/>
                </a:solidFill>
                <a:latin typeface="+mj-lt"/>
              </a:rPr>
            </a:br>
            <a:r>
              <a:rPr lang="fr-FR" sz="6000" b="1" noProof="0" dirty="0">
                <a:solidFill>
                  <a:schemeClr val="bg1"/>
                </a:solidFill>
                <a:latin typeface="+mj-lt"/>
              </a:rPr>
              <a:t>FORMATIF</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8388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_prochain_c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F0571-C50F-4975-92BE-DDE269988381}"/>
              </a:ext>
            </a:extLst>
          </p:cNvPr>
          <p:cNvSpPr/>
          <p:nvPr userDrawn="1"/>
        </p:nvSpPr>
        <p:spPr>
          <a:xfrm>
            <a:off x="838200" y="0"/>
            <a:ext cx="11353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endParaRPr>
          </a:p>
        </p:txBody>
      </p:sp>
      <p:sp>
        <p:nvSpPr>
          <p:cNvPr id="12" name="Espace réservé du texte 11">
            <a:extLst>
              <a:ext uri="{FF2B5EF4-FFF2-40B4-BE49-F238E27FC236}">
                <a16:creationId xmlns:a16="http://schemas.microsoft.com/office/drawing/2014/main" id="{DE507580-4FAD-4A2A-96C4-4C27570DE5CB}"/>
              </a:ext>
            </a:extLst>
          </p:cNvPr>
          <p:cNvSpPr>
            <a:spLocks noGrp="1"/>
          </p:cNvSpPr>
          <p:nvPr>
            <p:ph type="body" sz="quarter" idx="10" hasCustomPrompt="1"/>
          </p:nvPr>
        </p:nvSpPr>
        <p:spPr>
          <a:xfrm>
            <a:off x="3210370" y="3294869"/>
            <a:ext cx="5771664" cy="3258331"/>
          </a:xfrm>
        </p:spPr>
        <p:txBody>
          <a:bodyPr>
            <a:normAutofit/>
          </a:bodyPr>
          <a:lstStyle>
            <a:lvl1pPr marL="228600" indent="-228600">
              <a:lnSpc>
                <a:spcPct val="75000"/>
              </a:lnSpc>
              <a:buFont typeface="Arial" panose="020B0604020202020204" pitchFamily="34" charset="0"/>
              <a:buChar char="•"/>
              <a:defRPr sz="1800">
                <a:solidFill>
                  <a:schemeClr val="bg1"/>
                </a:solidFill>
              </a:defRPr>
            </a:lvl1pPr>
            <a:lvl2pPr marL="685800" indent="-228600">
              <a:lnSpc>
                <a:spcPct val="75000"/>
              </a:lnSpc>
              <a:buFont typeface="Arial" panose="020B0604020202020204" pitchFamily="34" charset="0"/>
              <a:buChar char="•"/>
              <a:defRPr sz="1800">
                <a:solidFill>
                  <a:schemeClr val="bg1"/>
                </a:solidFill>
              </a:defRPr>
            </a:lvl2pPr>
            <a:lvl3pPr marL="1143000" indent="-228600">
              <a:lnSpc>
                <a:spcPct val="75000"/>
              </a:lnSpc>
              <a:buFont typeface="Arial" panose="020B0604020202020204" pitchFamily="34" charset="0"/>
              <a:buChar char="•"/>
              <a:defRPr sz="1800">
                <a:solidFill>
                  <a:schemeClr val="bg1"/>
                </a:solidFill>
              </a:defRPr>
            </a:lvl3pPr>
            <a:lvl4pPr marL="1600200" indent="-228600">
              <a:lnSpc>
                <a:spcPct val="75000"/>
              </a:lnSpc>
              <a:buFont typeface="Arial" panose="020B0604020202020204" pitchFamily="34" charset="0"/>
              <a:buChar char="•"/>
              <a:defRPr sz="1400">
                <a:solidFill>
                  <a:schemeClr val="bg1"/>
                </a:solidFill>
              </a:defRPr>
            </a:lvl4pPr>
            <a:lvl5pPr marL="2057400" indent="-228600">
              <a:lnSpc>
                <a:spcPct val="75000"/>
              </a:lnSpc>
              <a:buFont typeface="Arial" panose="020B0604020202020204" pitchFamily="34" charset="0"/>
              <a:buChar char="•"/>
              <a:defRPr sz="1400">
                <a:solidFill>
                  <a:schemeClr val="bg1"/>
                </a:solidFill>
              </a:defRPr>
            </a:lvl5pPr>
          </a:lstStyle>
          <a:p>
            <a:pPr lvl="0"/>
            <a:r>
              <a:rPr lang="fr-FR" dirty="0"/>
              <a:t>Remplir le formulaire </a:t>
            </a:r>
          </a:p>
          <a:p>
            <a:pPr lvl="1"/>
            <a:r>
              <a:rPr lang="fr-FR" dirty="0"/>
              <a:t>Remettre le formulaire à l’enseignant</a:t>
            </a:r>
          </a:p>
          <a:p>
            <a:pPr lvl="2"/>
            <a:r>
              <a:rPr lang="fr-FR" dirty="0"/>
              <a:t>Idéalement à la fin de la séance</a:t>
            </a:r>
            <a:endParaRPr lang="fr-CA" dirty="0"/>
          </a:p>
        </p:txBody>
      </p:sp>
      <p:sp>
        <p:nvSpPr>
          <p:cNvPr id="3" name="ZoneTexte 2">
            <a:extLst>
              <a:ext uri="{FF2B5EF4-FFF2-40B4-BE49-F238E27FC236}">
                <a16:creationId xmlns:a16="http://schemas.microsoft.com/office/drawing/2014/main" id="{C004FFF8-175B-4D19-9220-C454DCD6E0A4}"/>
              </a:ext>
            </a:extLst>
          </p:cNvPr>
          <p:cNvSpPr txBox="1"/>
          <p:nvPr userDrawn="1"/>
        </p:nvSpPr>
        <p:spPr>
          <a:xfrm>
            <a:off x="3210370" y="535541"/>
            <a:ext cx="5771664" cy="2862322"/>
          </a:xfrm>
          <a:prstGeom prst="rect">
            <a:avLst/>
          </a:prstGeom>
          <a:noFill/>
        </p:spPr>
        <p:txBody>
          <a:bodyPr wrap="square" rtlCol="0">
            <a:spAutoFit/>
          </a:bodyPr>
          <a:lstStyle/>
          <a:p>
            <a:pPr marL="0" indent="0" algn="ctr">
              <a:buFont typeface="Symbol" panose="05050102010706020507" pitchFamily="18" charset="2"/>
              <a:buNone/>
            </a:pPr>
            <a:r>
              <a:rPr lang="fr-FR" sz="6000" b="1" noProof="0" dirty="0">
                <a:solidFill>
                  <a:schemeClr val="bg1"/>
                </a:solidFill>
                <a:latin typeface="+mj-lt"/>
              </a:rPr>
              <a:t>POUR LA PROCHAINE SÉANCE</a:t>
            </a:r>
            <a:endParaRPr lang="fr-CA" sz="2800" b="1" spc="0" dirty="0">
              <a:solidFill>
                <a:schemeClr val="bg1"/>
              </a:solidFill>
              <a:effectLst/>
              <a:latin typeface="+mj-lt"/>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2602528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rtlCol="0" anchor="t">
            <a:noAutofit/>
          </a:bodyPr>
          <a:lstStyle>
            <a:lvl1pPr marL="0" indent="0" algn="ctr">
              <a:buNone/>
              <a:defRPr/>
            </a:lvl1pPr>
          </a:lstStyle>
          <a:p>
            <a:pPr rtl="0"/>
            <a:r>
              <a:rPr lang="fr-FR" noProof="0"/>
              <a:t>Cliquez sur l'icône pour ajouter une image</a:t>
            </a:r>
            <a:endParaRPr lang="fr-FR" noProof="0" dirty="0"/>
          </a:p>
        </p:txBody>
      </p:sp>
      <p:sp>
        <p:nvSpPr>
          <p:cNvPr id="6" name="Titr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rtlCol="0" anchor="b">
            <a:noAutofit/>
          </a:bodyPr>
          <a:lstStyle>
            <a:lvl1pPr>
              <a:defRPr sz="6000"/>
            </a:lvl1pPr>
          </a:lstStyle>
          <a:p>
            <a:pPr rtl="0"/>
            <a:r>
              <a:rPr lang="fr-FR" noProof="0" dirty="0"/>
              <a:t>CLIQUEZ POUR MODIFIER LE TITRE PRINCIPAL</a:t>
            </a:r>
          </a:p>
        </p:txBody>
      </p:sp>
      <p:sp>
        <p:nvSpPr>
          <p:cNvPr id="13" name="Espace réservé du texte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rtlCol="0">
            <a:normAutofit/>
          </a:bodyPr>
          <a:lstStyle>
            <a:lvl1pPr marL="0" indent="0">
              <a:buNone/>
              <a:defRPr sz="1600" spc="300"/>
            </a:lvl1pPr>
          </a:lstStyle>
          <a:p>
            <a:pPr lvl="0" rtl="0"/>
            <a:r>
              <a:rPr lang="fr-FR" noProof="0" dirty="0"/>
              <a:t>LE SITE WEB VIENT ICI</a:t>
            </a:r>
          </a:p>
        </p:txBody>
      </p:sp>
    </p:spTree>
    <p:extLst>
      <p:ext uri="{BB962C8B-B14F-4D97-AF65-F5344CB8AC3E}">
        <p14:creationId xmlns:p14="http://schemas.microsoft.com/office/powerpoint/2010/main" val="139946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éparateur de diapositive avec image">
    <p:spTree>
      <p:nvGrpSpPr>
        <p:cNvPr id="1" name=""/>
        <p:cNvGrpSpPr/>
        <p:nvPr/>
      </p:nvGrpSpPr>
      <p:grpSpPr>
        <a:xfrm>
          <a:off x="0" y="0"/>
          <a:ext cx="0" cy="0"/>
          <a:chOff x="0" y="0"/>
          <a:chExt cx="0" cy="0"/>
        </a:xfrm>
      </p:grpSpPr>
      <p:sp>
        <p:nvSpPr>
          <p:cNvPr id="28" name="Espace réservé d’image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rtlCol="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rtlCol="0" anchor="b">
            <a:normAutofit/>
          </a:bodyPr>
          <a:lstStyle>
            <a:lvl1pPr>
              <a:defRPr sz="4800"/>
            </a:lvl1pPr>
          </a:lstStyle>
          <a:p>
            <a:pPr rtl="0"/>
            <a:r>
              <a:rPr lang="fr-FR" noProof="0" dirty="0"/>
              <a:t>CLIQUEZ POUR MODIFIER LE STYLE DU TITRE DU MASQUE</a:t>
            </a:r>
          </a:p>
        </p:txBody>
      </p:sp>
      <p:sp>
        <p:nvSpPr>
          <p:cNvPr id="3" name="Espace réservé du texte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rtlCol="0">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113273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éparateur de diapositive 2">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rtlCol="0" anchor="t">
            <a:noAutofit/>
          </a:bodyPr>
          <a:lstStyle>
            <a:lvl1pPr marL="0" indent="0" algn="ctr">
              <a:buNone/>
              <a:defRPr sz="1400"/>
            </a:lvl1pPr>
          </a:lstStyle>
          <a:p>
            <a:pPr rtl="0"/>
            <a:r>
              <a:rPr lang="fr-FR" noProof="0"/>
              <a:t>Cliquez sur l'icône pour ajouter une image</a:t>
            </a:r>
            <a:endParaRPr lang="fr-FR" noProof="0" dirty="0"/>
          </a:p>
        </p:txBody>
      </p:sp>
      <p:sp>
        <p:nvSpPr>
          <p:cNvPr id="12" name="Titr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rtlCol="0" anchor="b">
            <a:normAutofit/>
          </a:bodyPr>
          <a:lstStyle>
            <a:lvl1pPr>
              <a:defRPr sz="4800"/>
            </a:lvl1pPr>
          </a:lstStyle>
          <a:p>
            <a:pPr rtl="0"/>
            <a:r>
              <a:rPr lang="fr-FR" noProof="0" dirty="0"/>
              <a:t>CLIQUEZ POUR MODIFIER LE STYLE DU TITRE DU MASQUE</a:t>
            </a:r>
          </a:p>
        </p:txBody>
      </p:sp>
      <p:sp>
        <p:nvSpPr>
          <p:cNvPr id="13" name="Espace réservé du texte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rtlCol="0">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et contenu 2">
    <p:spTree>
      <p:nvGrpSpPr>
        <p:cNvPr id="1" name=""/>
        <p:cNvGrpSpPr/>
        <p:nvPr/>
      </p:nvGrpSpPr>
      <p:grpSpPr>
        <a:xfrm>
          <a:off x="0" y="0"/>
          <a:ext cx="0" cy="0"/>
          <a:chOff x="0" y="0"/>
          <a:chExt cx="0" cy="0"/>
        </a:xfrm>
      </p:grpSpPr>
      <p:sp>
        <p:nvSpPr>
          <p:cNvPr id="3" name="Espace réservé d’image 2"/>
          <p:cNvSpPr>
            <a:spLocks noGrp="1"/>
          </p:cNvSpPr>
          <p:nvPr>
            <p:ph type="pic" sz="quarter" idx="10"/>
          </p:nvPr>
        </p:nvSpPr>
        <p:spPr>
          <a:xfrm>
            <a:off x="838200" y="0"/>
            <a:ext cx="5257800" cy="6858000"/>
          </a:xfrm>
          <a:solidFill>
            <a:schemeClr val="bg1">
              <a:lumMod val="95000"/>
            </a:schemeClr>
          </a:solidFill>
        </p:spPr>
        <p:txBody>
          <a:bodyPr rtlCol="0" anchor="ctr">
            <a:norm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Ajouter un pied de page</a:t>
            </a:r>
          </a:p>
        </p:txBody>
      </p:sp>
      <p:sp>
        <p:nvSpPr>
          <p:cNvPr id="15" name="Forme 61">
            <a:extLst>
              <a:ext uri="{FF2B5EF4-FFF2-40B4-BE49-F238E27FC236}">
                <a16:creationId xmlns:a16="http://schemas.microsoft.com/office/drawing/2014/main" id="{EFA7F577-E691-D948-943E-8D25DFE256F5}"/>
              </a:ext>
            </a:extLst>
          </p:cNvPr>
          <p:cNvSpPr/>
          <p:nvPr userDrawn="1"/>
        </p:nvSpPr>
        <p:spPr>
          <a:xfrm rot="16200000">
            <a:off x="-1279921" y="4068517"/>
            <a:ext cx="3398046"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rtlCol="0" anchor="ctr">
            <a:spAutoFit/>
          </a:bodyPr>
          <a:lstStyle/>
          <a:p>
            <a:pPr rtl="0">
              <a:defRPr sz="3000">
                <a:solidFill>
                  <a:srgbClr val="3A3B39"/>
                </a:solidFill>
                <a:latin typeface="Bebas"/>
                <a:ea typeface="Bebas"/>
                <a:cs typeface="Bebas"/>
                <a:sym typeface="Bebas"/>
              </a:defRPr>
            </a:pPr>
            <a:r>
              <a:rPr lang="fr-FR" sz="1600" b="1" i="0" spc="0" noProof="0" dirty="0">
                <a:solidFill>
                  <a:schemeClr val="tx2"/>
                </a:solidFill>
                <a:latin typeface="+mj-lt"/>
                <a:cs typeface="Gill Sans" panose="020B0502020104020203" pitchFamily="34" charset="-79"/>
              </a:rPr>
              <a:t>ESPACE INTERACTIF</a:t>
            </a:r>
          </a:p>
        </p:txBody>
      </p:sp>
      <p:sp>
        <p:nvSpPr>
          <p:cNvPr id="16" name="Forme 62">
            <a:extLst>
              <a:ext uri="{FF2B5EF4-FFF2-40B4-BE49-F238E27FC236}">
                <a16:creationId xmlns:a16="http://schemas.microsoft.com/office/drawing/2014/main" id="{2C8F251E-BB08-9D42-8813-D3CD1AE6AF9A}"/>
              </a:ext>
            </a:extLst>
          </p:cNvPr>
          <p:cNvSpPr/>
          <p:nvPr userDrawn="1"/>
        </p:nvSpPr>
        <p:spPr>
          <a:xfrm flipV="1">
            <a:off x="427810" y="1314994"/>
            <a:ext cx="0" cy="2252508"/>
          </a:xfrm>
          <a:prstGeom prst="line">
            <a:avLst/>
          </a:prstGeom>
          <a:ln w="3810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fr-FR" sz="1500" noProof="0" dirty="0">
              <a:latin typeface="Gill Sans MT" panose="020B0502020104020203" pitchFamily="34" charset="0"/>
            </a:endParaRPr>
          </a:p>
        </p:txBody>
      </p:sp>
      <p:sp>
        <p:nvSpPr>
          <p:cNvPr id="17" name="Form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rtlCol="0"/>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86CB4B4D-7CA3-9044-876B-883B54F8677D}" type="slidenum">
              <a:rPr lang="fr-FR" sz="1050" noProof="0" smtClean="0">
                <a:solidFill>
                  <a:schemeClr val="tx2"/>
                </a:solidFill>
              </a:rPr>
              <a:pPr algn="ctr" rtl="0"/>
              <a:t>‹#›</a:t>
            </a:fld>
            <a:endParaRPr lang="fr-FR" sz="1050" noProof="0" dirty="0">
              <a:solidFill>
                <a:schemeClr val="tx2"/>
              </a:solidFill>
            </a:endParaRPr>
          </a:p>
        </p:txBody>
      </p:sp>
      <p:sp>
        <p:nvSpPr>
          <p:cNvPr id="19" name="Forme 61">
            <a:extLst>
              <a:ext uri="{FF2B5EF4-FFF2-40B4-BE49-F238E27FC236}">
                <a16:creationId xmlns:a16="http://schemas.microsoft.com/office/drawing/2014/main" id="{B3E93633-ABFF-9C4A-BBE4-734B074DB938}"/>
              </a:ext>
            </a:extLst>
          </p:cNvPr>
          <p:cNvSpPr/>
          <p:nvPr userDrawn="1"/>
        </p:nvSpPr>
        <p:spPr>
          <a:xfrm>
            <a:off x="129758" y="5998559"/>
            <a:ext cx="38537" cy="715581"/>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4400" b="1" i="0" spc="0" noProof="0" dirty="0">
              <a:solidFill>
                <a:schemeClr val="tx2"/>
              </a:solidFill>
              <a:latin typeface="+mj-lt"/>
              <a:cs typeface="Gill Sans" panose="020B0502020104020203" pitchFamily="34" charset="-79"/>
            </a:endParaRPr>
          </a:p>
        </p:txBody>
      </p:sp>
      <p:sp>
        <p:nvSpPr>
          <p:cNvPr id="13" name="Forme 61">
            <a:extLst>
              <a:ext uri="{FF2B5EF4-FFF2-40B4-BE49-F238E27FC236}">
                <a16:creationId xmlns:a16="http://schemas.microsoft.com/office/drawing/2014/main" id="{0F86F919-DE82-498E-921C-3A5A06118BA6}"/>
              </a:ext>
            </a:extLst>
          </p:cNvPr>
          <p:cNvSpPr/>
          <p:nvPr userDrawn="1"/>
        </p:nvSpPr>
        <p:spPr>
          <a:xfrm rot="16200000">
            <a:off x="-1083197" y="1784352"/>
            <a:ext cx="3004599"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rtlCol="0" anchor="ctr">
            <a:spAutoFit/>
          </a:bodyPr>
          <a:lstStyle/>
          <a:p>
            <a:pPr algn="r" rtl="0">
              <a:defRPr sz="3000">
                <a:solidFill>
                  <a:srgbClr val="3A3B39"/>
                </a:solidFill>
                <a:latin typeface="Bebas"/>
                <a:ea typeface="Bebas"/>
                <a:cs typeface="Bebas"/>
                <a:sym typeface="Bebas"/>
              </a:defRPr>
            </a:pPr>
            <a:r>
              <a:rPr lang="fr-CA" sz="1600" b="1" i="0" spc="0" noProof="0" dirty="0">
                <a:solidFill>
                  <a:schemeClr val="tx2"/>
                </a:solidFill>
                <a:latin typeface="+mj-lt"/>
                <a:cs typeface="Gill Sans" panose="020B0502020104020203" pitchFamily="34" charset="-79"/>
              </a:rPr>
              <a:t>582 434</a:t>
            </a:r>
            <a:endParaRPr lang="fr-FR" sz="1600" b="1" i="0" spc="0" noProof="0" dirty="0">
              <a:solidFill>
                <a:schemeClr val="tx2"/>
              </a:solidFill>
              <a:latin typeface="+mj-lt"/>
              <a:cs typeface="Gill Sans" panose="020B0502020104020203" pitchFamily="34" charset="-79"/>
            </a:endParaRPr>
          </a:p>
        </p:txBody>
      </p:sp>
      <p:pic>
        <p:nvPicPr>
          <p:cNvPr id="9" name="Image 8">
            <a:extLst>
              <a:ext uri="{FF2B5EF4-FFF2-40B4-BE49-F238E27FC236}">
                <a16:creationId xmlns:a16="http://schemas.microsoft.com/office/drawing/2014/main" id="{39308648-1B58-4611-96C2-894995AB152C}"/>
              </a:ext>
            </a:extLst>
          </p:cNvPr>
          <p:cNvPicPr>
            <a:picLocks noChangeAspect="1"/>
          </p:cNvPicPr>
          <p:nvPr userDrawn="1"/>
        </p:nvPicPr>
        <p:blipFill>
          <a:blip r:embed="rId24"/>
          <a:stretch>
            <a:fillRect/>
          </a:stretch>
        </p:blipFill>
        <p:spPr>
          <a:xfrm>
            <a:off x="92084" y="6098087"/>
            <a:ext cx="654034" cy="648507"/>
          </a:xfrm>
          <a:prstGeom prst="rect">
            <a:avLst/>
          </a:prstGeom>
        </p:spPr>
      </p:pic>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50" r:id="rId1"/>
    <p:sldLayoutId id="2147483684" r:id="rId2"/>
    <p:sldLayoutId id="2147483685" r:id="rId3"/>
    <p:sldLayoutId id="2147483686" r:id="rId4"/>
    <p:sldLayoutId id="2147483687" r:id="rId5"/>
    <p:sldLayoutId id="2147483673" r:id="rId6"/>
    <p:sldLayoutId id="2147483651" r:id="rId7"/>
    <p:sldLayoutId id="2147483674" r:id="rId8"/>
    <p:sldLayoutId id="2147483670" r:id="rId9"/>
    <p:sldLayoutId id="2147483669" r:id="rId10"/>
    <p:sldLayoutId id="2147483664" r:id="rId11"/>
    <p:sldLayoutId id="2147483653" r:id="rId12"/>
    <p:sldLayoutId id="2147483680" r:id="rId13"/>
    <p:sldLayoutId id="2147483678" r:id="rId14"/>
    <p:sldLayoutId id="2147483679" r:id="rId15"/>
    <p:sldLayoutId id="214748368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arduino?utm_source=unsplash&amp;utm_medium=referral&amp;utm_content=creditCopyText" TargetMode="External"/><Relationship Id="rId4" Type="http://schemas.openxmlformats.org/officeDocument/2006/relationships/hyperlink" Target="https://unsplash.com/@spen?utm_source=unsplash&amp;utm_medium=referral&amp;utm_content=creditCopyTex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8.xml"/><Relationship Id="rId1" Type="http://schemas.openxmlformats.org/officeDocument/2006/relationships/video" Target="https://www.youtube.com/embed/ybYNIEp_1UE?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8.xml"/><Relationship Id="rId1" Type="http://schemas.openxmlformats.org/officeDocument/2006/relationships/video" Target="https://player.vimeo.com/video/48493242?app_id=12296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2.xml"/><Relationship Id="rId1" Type="http://schemas.openxmlformats.org/officeDocument/2006/relationships/video" Target="https://www.youtube.com/embed/TbVs4cA3hR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8.xml"/><Relationship Id="rId1" Type="http://schemas.openxmlformats.org/officeDocument/2006/relationships/video" Target="https://player.vimeo.com/video/53384500?app_id=12296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8.xml"/><Relationship Id="rId1" Type="http://schemas.openxmlformats.org/officeDocument/2006/relationships/video" Target="https://player.vimeo.com/video/92445983?app_id=12296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www.youtube.com/embed/vsXs3GUrw64?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8.xml"/><Relationship Id="rId1" Type="http://schemas.openxmlformats.org/officeDocument/2006/relationships/video" Target="https://www.youtube.com/embed/cseTX_rW3uM?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8.xml"/><Relationship Id="rId1" Type="http://schemas.openxmlformats.org/officeDocument/2006/relationships/video" Target="https://www.youtube.com/embed/gpe0frCZ3jc?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8.xml"/><Relationship Id="rId1" Type="http://schemas.openxmlformats.org/officeDocument/2006/relationships/video" Target="https://www.youtube.com/embed/RU2BB7RFBLM?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go22inMuRgQ"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efQW-ZmpyZs" TargetMode="External"/><Relationship Id="rId2" Type="http://schemas.openxmlformats.org/officeDocument/2006/relationships/slideLayout" Target="../slideLayouts/slideLayout18.xml"/><Relationship Id="rId1" Type="http://schemas.openxmlformats.org/officeDocument/2006/relationships/video" Target="https://www.youtube.com/embed/efQW-ZmpyZs?feature=oembed" TargetMode="Externa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dwbowen.com/telepresent-wind"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3.png"/><Relationship Id="rId2" Type="http://schemas.openxmlformats.org/officeDocument/2006/relationships/oleObject" Target="../embeddings/oleObject2.bin"/><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hyperlink" Target="https://scottmadethis.net/interactive/still_life/" TargetMode="External"/><Relationship Id="rId2" Type="http://schemas.openxmlformats.org/officeDocument/2006/relationships/slideLayout" Target="../slideLayouts/slideLayout18.xml"/><Relationship Id="rId1" Type="http://schemas.openxmlformats.org/officeDocument/2006/relationships/video" Target="https://player.vimeo.com/video/35109750?app_id=122963&amp;h=b482f6a822"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8.xml"/><Relationship Id="rId1" Type="http://schemas.openxmlformats.org/officeDocument/2006/relationships/video" Target="https://www.youtube.com/embed/apIgbB2SpTk?feature=oembed" TargetMode="External"/><Relationship Id="rId6" Type="http://schemas.openxmlformats.org/officeDocument/2006/relationships/image" Target="../media/image75.jpeg"/><Relationship Id="rId5" Type="http://schemas.openxmlformats.org/officeDocument/2006/relationships/image" Target="../media/image63.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8.xml"/><Relationship Id="rId1" Type="http://schemas.openxmlformats.org/officeDocument/2006/relationships/video" Target="https://www.youtube.com/embed/0tjwU51ysKI?feature=oembed" TargetMode="External"/><Relationship Id="rId5" Type="http://schemas.openxmlformats.org/officeDocument/2006/relationships/image" Target="../media/image80.jpe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45.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8.xml"/><Relationship Id="rId1" Type="http://schemas.openxmlformats.org/officeDocument/2006/relationships/video" Target="https://www.youtube.com/embed/8A5pA4ukU-8?feature=oembed" TargetMode="External"/><Relationship Id="rId5" Type="http://schemas.openxmlformats.org/officeDocument/2006/relationships/image" Target="../media/image92.jpe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https://www.youtube.com/embed/-2hk6rxlrGA?feature=oembed" TargetMode="External"/><Relationship Id="rId1" Type="http://schemas.openxmlformats.org/officeDocument/2006/relationships/video" Target="https://www.youtube.com/embed/TfH9lCEAuJ8?feature=oembed" TargetMode="Externa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hyperlink" Target="https://create.arduino.cc/projecthub/flyingangel/1d-pong-85e965"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akezine.com/comparison/boards/?vgo_ee=4bB4BW4Mff5ArhYkQSlFbQ%253D%253D" TargetMode="External"/><Relationship Id="rId1" Type="http://schemas.openxmlformats.org/officeDocument/2006/relationships/slideLayout" Target="../slideLayouts/slideLayout1.xml"/><Relationship Id="rId4" Type="http://schemas.openxmlformats.org/officeDocument/2006/relationships/hyperlink" Target="https://makezine.com/comparison/boa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hyperlink" Target="http://www.wch-ic.com/downloads/CH341SER_EXE.html" TargetMode="External"/><Relationship Id="rId2" Type="http://schemas.openxmlformats.org/officeDocument/2006/relationships/hyperlink" Target="https://learn.sparkfun.com/tutorials/how-to-install-ch340-drivers/all"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reate.arduino.cc/projecthub/mircemk/diy-simple-weather-forecast-device-7e5538?ref=platform&amp;ref_id=424_trending__beginner_&amp;offset=14" TargetMode="External"/><Relationship Id="rId1" Type="http://schemas.openxmlformats.org/officeDocument/2006/relationships/slideLayout" Target="../slideLayouts/slideLayout18.xml"/><Relationship Id="rId5" Type="http://schemas.openxmlformats.org/officeDocument/2006/relationships/hyperlink" Target="https://www.reddit.com/r/arduino/comments/p5klmp/without_any_electrical_knowledge_i_have_made_this/"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video" Target="https://www.youtube.com/embed/tqWAC4hu7nk?feature=oembed" TargetMode="External"/><Relationship Id="rId1" Type="http://schemas.openxmlformats.org/officeDocument/2006/relationships/video" Target="https://www.youtube.com/embed/mXleSlmRQuc?feature=oembed" TargetMode="External"/><Relationship Id="rId6" Type="http://schemas.openxmlformats.org/officeDocument/2006/relationships/image" Target="../media/image11.jpeg"/><Relationship Id="rId5" Type="http://schemas.openxmlformats.org/officeDocument/2006/relationships/hyperlink" Target="https://www.makeuseof.com/tag/make-buzz-wire-game-arduino/" TargetMode="External"/><Relationship Id="rId4" Type="http://schemas.openxmlformats.org/officeDocument/2006/relationships/hyperlink" Target="https://create.arduino.cc/projecthub/mike-murray2/homemade-tv-b-gone-ee08c7"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rusalab.cz/en/portfolio-item/reflexe-signal-festival/" TargetMode="External"/><Relationship Id="rId2" Type="http://schemas.openxmlformats.org/officeDocument/2006/relationships/slideLayout" Target="../slideLayouts/slideLayout18.xml"/><Relationship Id="rId1" Type="http://schemas.openxmlformats.org/officeDocument/2006/relationships/video" Target="https://www.youtube.com/embed/PwjhEKy8hwQ?feature=oembed" TargetMode="Externa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hyperlink" Target="http://jonathan-villeneuve.com/"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able, intérieur, livre, assis&#10;&#10;Description générée automatiquement">
            <a:extLst>
              <a:ext uri="{FF2B5EF4-FFF2-40B4-BE49-F238E27FC236}">
                <a16:creationId xmlns:a16="http://schemas.microsoft.com/office/drawing/2014/main" id="{99F4F0EC-E816-47A6-9D20-D2BEE49101A5}"/>
              </a:ext>
            </a:extLst>
          </p:cNvPr>
          <p:cNvPicPr>
            <a:picLocks noChangeAspect="1"/>
          </p:cNvPicPr>
          <p:nvPr/>
        </p:nvPicPr>
        <p:blipFill rotWithShape="1">
          <a:blip r:embed="rId3"/>
          <a:srcRect t="19635"/>
          <a:stretch/>
        </p:blipFill>
        <p:spPr>
          <a:xfrm>
            <a:off x="838201" y="0"/>
            <a:ext cx="11408456" cy="6858000"/>
          </a:xfrm>
          <a:prstGeom prst="rect">
            <a:avLst/>
          </a:prstGeom>
        </p:spPr>
      </p:pic>
      <p:sp>
        <p:nvSpPr>
          <p:cNvPr id="2" name="Titre 1">
            <a:extLst>
              <a:ext uri="{FF2B5EF4-FFF2-40B4-BE49-F238E27FC236}">
                <a16:creationId xmlns:a16="http://schemas.microsoft.com/office/drawing/2014/main" id="{14801ABD-7339-4C70-82A3-696BE8EF14DF}"/>
              </a:ext>
            </a:extLst>
          </p:cNvPr>
          <p:cNvSpPr>
            <a:spLocks noGrp="1"/>
          </p:cNvSpPr>
          <p:nvPr>
            <p:ph type="title"/>
          </p:nvPr>
        </p:nvSpPr>
        <p:spPr>
          <a:xfrm>
            <a:off x="1023372" y="3933371"/>
            <a:ext cx="8831828" cy="3002223"/>
          </a:xfrm>
          <a:prstGeom prst="rect">
            <a:avLst/>
          </a:prstGeom>
        </p:spPr>
        <p:txBody>
          <a:bodyPr rtlCol="0" anchor="b">
            <a:noAutofit/>
          </a:bodyPr>
          <a:lstStyle/>
          <a:p>
            <a:r>
              <a:rPr lang="fr-FR" sz="9600" dirty="0">
                <a:solidFill>
                  <a:schemeClr val="bg1"/>
                </a:solidFill>
              </a:rPr>
              <a:t>ESPACE INTERACTIF</a:t>
            </a:r>
          </a:p>
        </p:txBody>
      </p:sp>
      <p:sp>
        <p:nvSpPr>
          <p:cNvPr id="5" name="ZoneTexte 4">
            <a:extLst>
              <a:ext uri="{FF2B5EF4-FFF2-40B4-BE49-F238E27FC236}">
                <a16:creationId xmlns:a16="http://schemas.microsoft.com/office/drawing/2014/main" id="{386B195E-6698-4181-B31A-74F7D2A433EB}"/>
              </a:ext>
            </a:extLst>
          </p:cNvPr>
          <p:cNvSpPr txBox="1"/>
          <p:nvPr/>
        </p:nvSpPr>
        <p:spPr>
          <a:xfrm>
            <a:off x="9217707" y="6550223"/>
            <a:ext cx="3028950"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rPr>
              <a:t>Photo par </a:t>
            </a:r>
            <a:r>
              <a:rPr lang="en-US" sz="1400" dirty="0">
                <a:solidFill>
                  <a:schemeClr val="tx1"/>
                </a:solidFill>
                <a:hlinkClick r:id="rId4">
                  <a:extLst>
                    <a:ext uri="{A12FA001-AC4F-418D-AE19-62706E023703}">
                      <ahyp:hlinkClr xmlns:ahyp="http://schemas.microsoft.com/office/drawing/2018/hyperlinkcolor" val="tx"/>
                    </a:ext>
                  </a:extLst>
                </a:hlinkClick>
              </a:rPr>
              <a:t>Spencer</a:t>
            </a:r>
            <a:r>
              <a:rPr lang="en-US" sz="1400" dirty="0">
                <a:solidFill>
                  <a:schemeClr val="tx1"/>
                </a:solidFill>
              </a:rPr>
              <a:t> sur </a:t>
            </a:r>
            <a:r>
              <a:rPr lang="en-US" sz="1400" dirty="0" err="1">
                <a:solidFill>
                  <a:schemeClr val="tx1"/>
                </a:solidFill>
                <a:hlinkClick r:id="rId5">
                  <a:extLst>
                    <a:ext uri="{A12FA001-AC4F-418D-AE19-62706E023703}">
                      <ahyp:hlinkClr xmlns:ahyp="http://schemas.microsoft.com/office/drawing/2018/hyperlinkcolor" val="tx"/>
                    </a:ext>
                  </a:extLst>
                </a:hlinkClick>
              </a:rPr>
              <a:t>Unsplash</a:t>
            </a:r>
            <a:endParaRPr lang="en-US" sz="1400" dirty="0">
              <a:solidFill>
                <a:schemeClr val="tx1"/>
              </a:solidFill>
            </a:endParaRPr>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B4D46-B53A-4F14-963B-6E9930CC9BFE}"/>
              </a:ext>
            </a:extLst>
          </p:cNvPr>
          <p:cNvSpPr>
            <a:spLocks noGrp="1"/>
          </p:cNvSpPr>
          <p:nvPr>
            <p:ph type="title"/>
          </p:nvPr>
        </p:nvSpPr>
        <p:spPr>
          <a:xfrm>
            <a:off x="838200" y="0"/>
            <a:ext cx="10896600" cy="893218"/>
          </a:xfrm>
        </p:spPr>
        <p:txBody>
          <a:bodyPr vert="horz" lIns="91440" tIns="45720" rIns="91440" bIns="45720" rtlCol="0" anchor="b">
            <a:normAutofit/>
          </a:bodyPr>
          <a:lstStyle/>
          <a:p>
            <a:r>
              <a:rPr lang="fr-FR" b="1" i="0" kern="1200" spc="-150">
                <a:latin typeface="+mj-lt"/>
                <a:ea typeface="+mj-ea"/>
                <a:cs typeface="Gill Sans" panose="020B0502020104020203" pitchFamily="34" charset="-79"/>
              </a:rPr>
              <a:t>Nouveaux instruments mécaniques</a:t>
            </a:r>
          </a:p>
        </p:txBody>
      </p:sp>
      <p:pic>
        <p:nvPicPr>
          <p:cNvPr id="5" name="Image 4" descr="Une image contenant intérieur, table, assis, réfrigérateur&#10;&#10;Description générée automatiquement">
            <a:extLst>
              <a:ext uri="{FF2B5EF4-FFF2-40B4-BE49-F238E27FC236}">
                <a16:creationId xmlns:a16="http://schemas.microsoft.com/office/drawing/2014/main" id="{37B440C5-F93C-4D68-86A4-C5A2D3623840}"/>
              </a:ext>
            </a:extLst>
          </p:cNvPr>
          <p:cNvPicPr>
            <a:picLocks noChangeAspect="1"/>
          </p:cNvPicPr>
          <p:nvPr/>
        </p:nvPicPr>
        <p:blipFill rotWithShape="1">
          <a:blip r:embed="rId2"/>
          <a:srcRect r="2" b="20670"/>
          <a:stretch/>
        </p:blipFill>
        <p:spPr>
          <a:xfrm>
            <a:off x="838200" y="1690688"/>
            <a:ext cx="10896600" cy="4862512"/>
          </a:xfrm>
          <a:prstGeom prst="rect">
            <a:avLst/>
          </a:prstGeom>
          <a:noFill/>
        </p:spPr>
      </p:pic>
      <p:sp>
        <p:nvSpPr>
          <p:cNvPr id="7" name="ZoneTexte 6">
            <a:extLst>
              <a:ext uri="{FF2B5EF4-FFF2-40B4-BE49-F238E27FC236}">
                <a16:creationId xmlns:a16="http://schemas.microsoft.com/office/drawing/2014/main" id="{B56DEE66-01A9-4AEA-8331-8363BC574796}"/>
              </a:ext>
            </a:extLst>
          </p:cNvPr>
          <p:cNvSpPr txBox="1"/>
          <p:nvPr/>
        </p:nvSpPr>
        <p:spPr>
          <a:xfrm>
            <a:off x="838200" y="914483"/>
            <a:ext cx="10896600" cy="602887"/>
          </a:xfrm>
          <a:prstGeom prst="rect">
            <a:avLst/>
          </a:prstGeom>
        </p:spPr>
        <p:txBody>
          <a:bodyPr vert="horz" lIns="91440" tIns="45720" rIns="91440" bIns="45720" rtlCol="0" anchor="ctr">
            <a:normAutofit fontScale="92500" lnSpcReduction="20000"/>
          </a:bodyPr>
          <a:lstStyle/>
          <a:p>
            <a:pPr algn="ctr">
              <a:lnSpc>
                <a:spcPct val="90000"/>
              </a:lnSpc>
              <a:spcBef>
                <a:spcPts val="1000"/>
              </a:spcBef>
            </a:pPr>
            <a:r>
              <a:rPr lang="fr-FR" sz="2400" b="0" i="0" kern="1200" dirty="0">
                <a:solidFill>
                  <a:schemeClr val="tx2"/>
                </a:solidFill>
                <a:latin typeface="+mn-lt"/>
                <a:ea typeface="+mn-ea"/>
                <a:cs typeface="Gill Sans Light" panose="020B0302020104020203"/>
              </a:rPr>
              <a:t>En marge des travaux reliés au développement d’instruments numériques, plusieurs artistes sonores s’affairent à interfacer avec le monde physique par le biais d’actionneurs. </a:t>
            </a:r>
          </a:p>
        </p:txBody>
      </p:sp>
    </p:spTree>
    <p:extLst>
      <p:ext uri="{BB962C8B-B14F-4D97-AF65-F5344CB8AC3E}">
        <p14:creationId xmlns:p14="http://schemas.microsoft.com/office/powerpoint/2010/main" val="94027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a:t>The Pipe, Jean-François Laporte (2012)</a:t>
            </a:r>
          </a:p>
        </p:txBody>
      </p:sp>
      <p:pic>
        <p:nvPicPr>
          <p:cNvPr id="4" name="Média en ligne 3" title="Jean Francois Laporte  Installation EE">
            <a:hlinkClick r:id="" action="ppaction://media"/>
            <a:extLst>
              <a:ext uri="{FF2B5EF4-FFF2-40B4-BE49-F238E27FC236}">
                <a16:creationId xmlns:a16="http://schemas.microsoft.com/office/drawing/2014/main" id="{A199C220-4530-486D-85F4-B75DF0916977}"/>
              </a:ext>
            </a:extLst>
          </p:cNvPr>
          <p:cNvPicPr>
            <a:picLocks noRot="1" noChangeAspect="1"/>
          </p:cNvPicPr>
          <p:nvPr>
            <a:videoFile r:link="rId1"/>
          </p:nvPr>
        </p:nvPicPr>
        <p:blipFill>
          <a:blip r:embed="rId3"/>
          <a:stretch>
            <a:fillRect/>
          </a:stretch>
        </p:blipFill>
        <p:spPr>
          <a:xfrm>
            <a:off x="5183188" y="1688306"/>
            <a:ext cx="6172200" cy="3471862"/>
          </a:xfrm>
          <a:prstGeom prst="rect">
            <a:avLst/>
          </a:prstGeom>
          <a:noFill/>
        </p:spPr>
      </p:pic>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3932237" cy="3012666"/>
          </a:xfrm>
        </p:spPr>
        <p:txBody>
          <a:bodyPr>
            <a:normAutofit/>
          </a:bodyPr>
          <a:lstStyle/>
          <a:p>
            <a:pPr marL="0" indent="0">
              <a:buNone/>
            </a:pPr>
            <a:r>
              <a:rPr lang="fr-CA" dirty="0"/>
              <a:t>«L’artiste montréalais Jean-François Laporte développe depuis une dizaine d’années un </a:t>
            </a:r>
            <a:r>
              <a:rPr lang="fr-CA" dirty="0" err="1"/>
              <a:t>instrumentarium</a:t>
            </a:r>
            <a:r>
              <a:rPr lang="fr-CA" dirty="0"/>
              <a:t> fortement original qui s’inscrit dans cette mouvance. The Pipe est un dispositif à air comprimé muni de plusieurs servomoteurs d’où émane une palette sonore impressionnante de diversité.» </a:t>
            </a:r>
            <a:r>
              <a:rPr lang="fr-CA" i="1" dirty="0"/>
              <a:t>MUS3328 - Notes de cours de Patrick Saint-Denis et Martin Marier</a:t>
            </a:r>
          </a:p>
        </p:txBody>
      </p:sp>
    </p:spTree>
    <p:extLst>
      <p:ext uri="{BB962C8B-B14F-4D97-AF65-F5344CB8AC3E}">
        <p14:creationId xmlns:p14="http://schemas.microsoft.com/office/powerpoint/2010/main" val="21183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nl-NL" sz="4100" dirty="0" err="1"/>
              <a:t>Frequencies</a:t>
            </a:r>
            <a:r>
              <a:rPr lang="nl-NL" sz="4100" dirty="0"/>
              <a:t> (a), Nicolas </a:t>
            </a:r>
            <a:r>
              <a:rPr lang="nl-NL" sz="4100" dirty="0" err="1"/>
              <a:t>Bernier</a:t>
            </a:r>
            <a:r>
              <a:rPr lang="nl-NL" sz="4100" dirty="0"/>
              <a:t>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856322"/>
            <a:ext cx="4153126" cy="3429000"/>
          </a:xfrm>
        </p:spPr>
        <p:txBody>
          <a:bodyPr>
            <a:normAutofit/>
          </a:bodyPr>
          <a:lstStyle/>
          <a:p>
            <a:pPr marL="0" indent="0">
              <a:buNone/>
            </a:pPr>
            <a:r>
              <a:rPr lang="fr-CA" sz="2000" dirty="0"/>
              <a:t>«</a:t>
            </a:r>
            <a:r>
              <a:rPr lang="fr-CA" sz="2000" dirty="0" err="1"/>
              <a:t>Frequencies</a:t>
            </a:r>
            <a:r>
              <a:rPr lang="fr-CA" sz="2000" dirty="0"/>
              <a:t> (a) (2012) de Nicolas Bernier fait appel à un dispositif formé d’une série de diapasons frappés par des solénoïdes et éclairés au moyen d’une diode électroluminescente (DEL). L’ensemble donne à voir une synchronisation extrême entre le son et la lumière physique. Multipliant les effets stroboscopiques, le dispositif est utilisé en performance par le compositeur.» </a:t>
            </a:r>
            <a:r>
              <a:rPr lang="fr-CA" sz="2000" i="1" dirty="0"/>
              <a:t>MUS3328 - Notes de cours de Patrick Saint-Denis et Martin Marier</a:t>
            </a:r>
          </a:p>
        </p:txBody>
      </p:sp>
      <p:pic>
        <p:nvPicPr>
          <p:cNvPr id="4" name="Média en ligne 3" title="frequencies (a) | nicolas bernier">
            <a:hlinkClick r:id="" action="ppaction://media"/>
            <a:extLst>
              <a:ext uri="{FF2B5EF4-FFF2-40B4-BE49-F238E27FC236}">
                <a16:creationId xmlns:a16="http://schemas.microsoft.com/office/drawing/2014/main" id="{F50769EF-D29C-4711-B5B9-EA2DD88411BB}"/>
              </a:ext>
            </a:extLst>
          </p:cNvPr>
          <p:cNvPicPr>
            <a:picLocks noRot="1" noChangeAspect="1"/>
          </p:cNvPicPr>
          <p:nvPr>
            <a:videoFile r:link="rId1"/>
          </p:nvPr>
        </p:nvPicPr>
        <p:blipFill>
          <a:blip r:embed="rId3"/>
          <a:stretch>
            <a:fillRect/>
          </a:stretch>
        </p:blipFill>
        <p:spPr>
          <a:xfrm>
            <a:off x="5256212" y="2164443"/>
            <a:ext cx="6096000" cy="3429000"/>
          </a:xfrm>
          <a:prstGeom prst="rect">
            <a:avLst/>
          </a:prstGeom>
        </p:spPr>
      </p:pic>
    </p:spTree>
    <p:extLst>
      <p:ext uri="{BB962C8B-B14F-4D97-AF65-F5344CB8AC3E}">
        <p14:creationId xmlns:p14="http://schemas.microsoft.com/office/powerpoint/2010/main" val="25924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13765"/>
            <a:ext cx="7611881" cy="1325563"/>
          </a:xfrm>
        </p:spPr>
        <p:txBody>
          <a:bodyPr anchor="ctr">
            <a:normAutofit/>
          </a:bodyPr>
          <a:lstStyle/>
          <a:p>
            <a:r>
              <a:rPr lang="nl-NL" dirty="0" err="1"/>
              <a:t>Cinétose</a:t>
            </a:r>
            <a:r>
              <a:rPr lang="nl-NL" dirty="0"/>
              <a:t>, </a:t>
            </a:r>
            <a:r>
              <a:rPr lang="nl-NL" dirty="0" err="1"/>
              <a:t>Projet</a:t>
            </a:r>
            <a:r>
              <a:rPr lang="nl-NL" dirty="0"/>
              <a:t> EVA (2011)</a:t>
            </a:r>
            <a:endParaRPr lang="fr-CA"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sz="half" idx="2"/>
          </p:nvPr>
        </p:nvSpPr>
        <p:spPr>
          <a:xfrm>
            <a:off x="839788" y="2505075"/>
            <a:ext cx="5157787" cy="3684588"/>
          </a:xfrm>
        </p:spPr>
        <p:txBody>
          <a:bodyPr>
            <a:normAutofit/>
          </a:bodyPr>
          <a:lstStyle/>
          <a:p>
            <a:pPr marL="0" indent="0">
              <a:buNone/>
            </a:pPr>
            <a:r>
              <a:rPr lang="fr-CA" sz="1700" dirty="0"/>
              <a:t>«</a:t>
            </a:r>
            <a:r>
              <a:rPr lang="fr-CA" sz="1700" dirty="0" err="1"/>
              <a:t>Cinétose</a:t>
            </a:r>
            <a:r>
              <a:rPr lang="fr-CA" sz="1700" dirty="0"/>
              <a:t> (2011) du collectif Projet EVA formé par les montréalais Étienne Grenier et Simon Laroche fait partie de cette mouvance qui cherche à transposer dans le monde physique les mouvements associés traditionnellement aux musique visuelles. Cette installation robotisée immersive, présentée pour la première fois en 2011 à l’</a:t>
            </a:r>
            <a:r>
              <a:rPr lang="fr-CA" sz="1700" dirty="0" err="1"/>
              <a:t>Elektralab</a:t>
            </a:r>
            <a:r>
              <a:rPr lang="fr-CA" sz="1700" dirty="0"/>
              <a:t> à Montréal, est constituée d’une série de larges plaques d’acier manipulées au moyen d’un système à air comprimé fixé au plafond. Ainsi 36 énormes pixels d’acier effectuent une chorégraphie à grande échelle au son d’une musique électronique dense, le tout agrémenté d’un système d’éclairage.» </a:t>
            </a:r>
            <a:r>
              <a:rPr lang="fr-CA" sz="1700" i="1" dirty="0"/>
              <a:t>MUS3328 - Notes de cours de Patrick Saint-Denis et Martin Marier</a:t>
            </a:r>
          </a:p>
        </p:txBody>
      </p:sp>
      <p:pic>
        <p:nvPicPr>
          <p:cNvPr id="5" name="Média en ligne 4" title="ELEKTRA_LAB 4 | NOV. 2011">
            <a:hlinkClick r:id="" action="ppaction://media"/>
            <a:extLst>
              <a:ext uri="{FF2B5EF4-FFF2-40B4-BE49-F238E27FC236}">
                <a16:creationId xmlns:a16="http://schemas.microsoft.com/office/drawing/2014/main" id="{D9EA10F9-0FE5-4841-8CD4-F3182F1290E5}"/>
              </a:ext>
            </a:extLst>
          </p:cNvPr>
          <p:cNvPicPr>
            <a:picLocks noRot="1" noChangeAspect="1"/>
          </p:cNvPicPr>
          <p:nvPr>
            <a:videoFile r:link="rId1"/>
          </p:nvPr>
        </p:nvPicPr>
        <p:blipFill>
          <a:blip r:embed="rId3"/>
          <a:stretch>
            <a:fillRect/>
          </a:stretch>
        </p:blipFill>
        <p:spPr>
          <a:xfrm>
            <a:off x="6155962" y="2472418"/>
            <a:ext cx="5183188" cy="2915543"/>
          </a:xfrm>
          <a:prstGeom prst="rect">
            <a:avLst/>
          </a:prstGeom>
          <a:noFill/>
        </p:spPr>
      </p:pic>
    </p:spTree>
    <p:extLst>
      <p:ext uri="{BB962C8B-B14F-4D97-AF65-F5344CB8AC3E}">
        <p14:creationId xmlns:p14="http://schemas.microsoft.com/office/powerpoint/2010/main" val="37504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err="1"/>
              <a:t>Lungta</a:t>
            </a:r>
            <a:r>
              <a:rPr lang="nl-NL" sz="4100" dirty="0"/>
              <a:t>, Patrick Saint-Denis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fontScale="92500" lnSpcReduction="10000"/>
          </a:bodyPr>
          <a:lstStyle/>
          <a:p>
            <a:pPr marL="0" indent="0">
              <a:buNone/>
            </a:pPr>
            <a:r>
              <a:rPr lang="fr-CA" sz="2000" dirty="0"/>
              <a:t>«</a:t>
            </a:r>
            <a:r>
              <a:rPr lang="fr-CA" sz="2000" dirty="0" err="1"/>
              <a:t>Lungta</a:t>
            </a:r>
            <a:r>
              <a:rPr lang="fr-CA" sz="2000" dirty="0"/>
              <a:t>, une </a:t>
            </a:r>
            <a:r>
              <a:rPr lang="fr-CA" sz="2000" dirty="0" err="1"/>
              <a:t>oeuvre</a:t>
            </a:r>
            <a:r>
              <a:rPr lang="fr-CA" sz="2000" dirty="0"/>
              <a:t> d’un certain Patrick Saint-Denis, témoigne aussi d’un intérêt pour les manifestations physiques du mouvement. L’</a:t>
            </a:r>
            <a:r>
              <a:rPr lang="fr-CA" sz="2000" dirty="0" err="1"/>
              <a:t>oeuvre</a:t>
            </a:r>
            <a:r>
              <a:rPr lang="fr-CA" sz="2000" dirty="0"/>
              <a:t> tourne autour d’une matrice physique de 192 moteurs/ventilateurs actionnant une série de feuille de papier disposées de manière à former une grille bidimensionnelle. Agissant à titre d’écran ou de synthétiseur vidéo, la matrice dévoile un ensemble riche et complexe d’interactions entre le son, la capture vidéographique et la gestuelle performative. La tension électrique des moteurs peut être contrôlée de manière individuelle, pour que le positionnement de chaque feuille de papier puisse constituer en réalité un pixel d’une image rendue à très basse résolution.» </a:t>
            </a:r>
            <a:r>
              <a:rPr lang="fr-CA" sz="2000" i="1" dirty="0"/>
              <a:t>MUS3328 - Notes de cours de Patrick Saint-Denis et Martin Marier</a:t>
            </a:r>
          </a:p>
        </p:txBody>
      </p:sp>
      <p:pic>
        <p:nvPicPr>
          <p:cNvPr id="5" name="Média en ligne 4" title="Lungta">
            <a:hlinkClick r:id="" action="ppaction://media"/>
            <a:extLst>
              <a:ext uri="{FF2B5EF4-FFF2-40B4-BE49-F238E27FC236}">
                <a16:creationId xmlns:a16="http://schemas.microsoft.com/office/drawing/2014/main" id="{648CB399-977D-47A2-9AF7-0E3F87110873}"/>
              </a:ext>
            </a:extLst>
          </p:cNvPr>
          <p:cNvPicPr>
            <a:picLocks noRot="1" noChangeAspect="1"/>
          </p:cNvPicPr>
          <p:nvPr>
            <a:videoFile r:link="rId1"/>
          </p:nvPr>
        </p:nvPicPr>
        <p:blipFill>
          <a:blip r:embed="rId3"/>
          <a:stretch>
            <a:fillRect/>
          </a:stretch>
        </p:blipFill>
        <p:spPr>
          <a:xfrm>
            <a:off x="5650778" y="2137785"/>
            <a:ext cx="6196039" cy="3410664"/>
          </a:xfrm>
          <a:prstGeom prst="rect">
            <a:avLst/>
          </a:prstGeom>
        </p:spPr>
      </p:pic>
    </p:spTree>
    <p:extLst>
      <p:ext uri="{BB962C8B-B14F-4D97-AF65-F5344CB8AC3E}">
        <p14:creationId xmlns:p14="http://schemas.microsoft.com/office/powerpoint/2010/main" val="20793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nl-NL" sz="4100" dirty="0"/>
              <a:t>CYCLOÏD-E, </a:t>
            </a:r>
            <a:r>
              <a:rPr lang="nl-NL" sz="4100" dirty="0" err="1"/>
              <a:t>Cod.Act</a:t>
            </a:r>
            <a:r>
              <a:rPr lang="nl-NL" sz="4100" dirty="0"/>
              <a:t> (2009)</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 tandem suisse </a:t>
            </a:r>
            <a:r>
              <a:rPr lang="fr-CA" sz="2000" dirty="0" err="1"/>
              <a:t>Cod.Act</a:t>
            </a:r>
            <a:r>
              <a:rPr lang="fr-CA" sz="2000" dirty="0"/>
              <a:t>, formé par les frères André and Michel </a:t>
            </a:r>
            <a:r>
              <a:rPr lang="fr-CA" sz="2000" dirty="0" err="1"/>
              <a:t>Décosterd</a:t>
            </a:r>
            <a:r>
              <a:rPr lang="fr-CA" sz="2000" dirty="0"/>
              <a:t>, poursuit actuellement une recherche extrêmement concluante sur le mouvement. Avec CYCLOÏD-E (2009), un bras aux multiples articulations et aux dimensions imposantes crée une sorte de chorégraphie circulaire aléatoire. Chaque articulation est munie d’un système audio dont les résonances sont alimentées en fonction du mouvement du dispositif lui-même. » </a:t>
            </a:r>
            <a:r>
              <a:rPr lang="fr-CA" sz="2000" i="1" dirty="0"/>
              <a:t>MUS3328 - Notes de cours de Patrick Saint-Denis et Martin Marier</a:t>
            </a:r>
          </a:p>
        </p:txBody>
      </p:sp>
      <p:pic>
        <p:nvPicPr>
          <p:cNvPr id="4" name="Média en ligne 3" title="Cod.Act - Cycloïd-E">
            <a:hlinkClick r:id="" action="ppaction://media"/>
            <a:extLst>
              <a:ext uri="{FF2B5EF4-FFF2-40B4-BE49-F238E27FC236}">
                <a16:creationId xmlns:a16="http://schemas.microsoft.com/office/drawing/2014/main" id="{85F16D04-6C1D-4988-BFE3-377E65AE73A9}"/>
              </a:ext>
            </a:extLst>
          </p:cNvPr>
          <p:cNvPicPr>
            <a:picLocks noRot="1" noChangeAspect="1"/>
          </p:cNvPicPr>
          <p:nvPr>
            <a:videoFile r:link="rId1"/>
          </p:nvPr>
        </p:nvPicPr>
        <p:blipFill>
          <a:blip r:embed="rId3"/>
          <a:stretch>
            <a:fillRect/>
          </a:stretch>
        </p:blipFill>
        <p:spPr>
          <a:xfrm>
            <a:off x="5505704" y="1908811"/>
            <a:ext cx="6291072" cy="3538728"/>
          </a:xfrm>
          <a:prstGeom prst="rect">
            <a:avLst/>
          </a:prstGeom>
        </p:spPr>
      </p:pic>
    </p:spTree>
    <p:extLst>
      <p:ext uri="{BB962C8B-B14F-4D97-AF65-F5344CB8AC3E}">
        <p14:creationId xmlns:p14="http://schemas.microsoft.com/office/powerpoint/2010/main" val="40855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fr-CA" sz="4100" dirty="0" err="1"/>
              <a:t>Pendulum</a:t>
            </a:r>
            <a:r>
              <a:rPr lang="fr-CA" sz="4100" dirty="0"/>
              <a:t> Choir, </a:t>
            </a:r>
            <a:r>
              <a:rPr lang="fr-CA" sz="4100" dirty="0" err="1"/>
              <a:t>Cod.Act</a:t>
            </a:r>
            <a:r>
              <a:rPr lang="fr-CA" sz="4100" dirty="0"/>
              <a:t> (2010)</a:t>
            </a:r>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a:t>
            </a:r>
            <a:r>
              <a:rPr lang="fr-CA" sz="2000" dirty="0" err="1"/>
              <a:t>Pendulum</a:t>
            </a:r>
            <a:r>
              <a:rPr lang="fr-CA" sz="2000" dirty="0"/>
              <a:t> Choir (2010), du même tandem, explore le mouvement et le son en faisant bouger directement les musiciens ! Un </a:t>
            </a:r>
            <a:r>
              <a:rPr lang="fr-CA" sz="2000" dirty="0" err="1"/>
              <a:t>choeur</a:t>
            </a:r>
            <a:r>
              <a:rPr lang="fr-CA" sz="2000" dirty="0"/>
              <a:t> d’hommes, où chaque chanteur est fixé à un dispositif hydraulique, reproduit en mouvement les potentialités présentent dans la partition. Ainsi, lors de certains passages, le mouvement latéral est issu de profils mélodiques tandis que le mouvement frontal hérite plutôt de la densité rythmique. Les différentes sections sont aussi soulignées par le mouvement, par exemple les sections solos où un seul dispositif est en action.» </a:t>
            </a:r>
            <a:r>
              <a:rPr lang="fr-CA" sz="2000" i="1" dirty="0"/>
              <a:t>MUS3328 - Notes de cours de Patrick Saint-Denis et Martin Marier</a:t>
            </a:r>
          </a:p>
        </p:txBody>
      </p:sp>
      <p:pic>
        <p:nvPicPr>
          <p:cNvPr id="5" name="Média en ligne 4" title="Pendulum Choir">
            <a:hlinkClick r:id="" action="ppaction://media"/>
            <a:extLst>
              <a:ext uri="{FF2B5EF4-FFF2-40B4-BE49-F238E27FC236}">
                <a16:creationId xmlns:a16="http://schemas.microsoft.com/office/drawing/2014/main" id="{AB84982A-8EF1-4092-BE9F-1C0EC1841C73}"/>
              </a:ext>
            </a:extLst>
          </p:cNvPr>
          <p:cNvPicPr>
            <a:picLocks noRot="1" noChangeAspect="1"/>
          </p:cNvPicPr>
          <p:nvPr>
            <a:videoFile r:link="rId1"/>
          </p:nvPr>
        </p:nvPicPr>
        <p:blipFill>
          <a:blip r:embed="rId3"/>
          <a:stretch>
            <a:fillRect/>
          </a:stretch>
        </p:blipFill>
        <p:spPr>
          <a:xfrm>
            <a:off x="5650778" y="2039439"/>
            <a:ext cx="6096000" cy="3429000"/>
          </a:xfrm>
          <a:prstGeom prst="rect">
            <a:avLst/>
          </a:prstGeom>
        </p:spPr>
      </p:pic>
    </p:spTree>
    <p:extLst>
      <p:ext uri="{BB962C8B-B14F-4D97-AF65-F5344CB8AC3E}">
        <p14:creationId xmlns:p14="http://schemas.microsoft.com/office/powerpoint/2010/main" val="395302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a:t>Meet Your Creator, (2012)</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a:t>
            </a:r>
            <a:r>
              <a:rPr lang="fr-CA" sz="2000" dirty="0" err="1"/>
              <a:t>oeuvres</a:t>
            </a:r>
            <a:r>
              <a:rPr lang="fr-CA" sz="2000" dirty="0"/>
              <a:t> de Memo </a:t>
            </a:r>
            <a:r>
              <a:rPr lang="fr-CA" sz="2000" dirty="0" err="1"/>
              <a:t>Atken</a:t>
            </a:r>
            <a:r>
              <a:rPr lang="fr-CA" sz="2000" dirty="0"/>
              <a:t> se déclinent en plusieurs formats dont certains sont des systèmes ordinés. Le projet </a:t>
            </a:r>
            <a:r>
              <a:rPr lang="fr-CA" sz="2000" dirty="0" err="1"/>
              <a:t>Meet</a:t>
            </a:r>
            <a:r>
              <a:rPr lang="fr-CA" sz="2000" dirty="0"/>
              <a:t> </a:t>
            </a:r>
            <a:r>
              <a:rPr lang="fr-CA" sz="2000" dirty="0" err="1"/>
              <a:t>your</a:t>
            </a:r>
            <a:r>
              <a:rPr lang="fr-CA" sz="2000" dirty="0"/>
              <a:t> Creator (2012) du collectif Marshmallow Laser </a:t>
            </a:r>
            <a:r>
              <a:rPr lang="fr-CA" sz="2000" dirty="0" err="1"/>
              <a:t>Feast</a:t>
            </a:r>
            <a:r>
              <a:rPr lang="fr-CA" sz="2000" dirty="0"/>
              <a:t> dont </a:t>
            </a:r>
            <a:r>
              <a:rPr lang="fr-CA" sz="2000" dirty="0" err="1"/>
              <a:t>Akten</a:t>
            </a:r>
            <a:r>
              <a:rPr lang="fr-CA" sz="2000" dirty="0"/>
              <a:t> fait partie s’inscrit sans équivoque sur ce terrain. Le projet est basé en un ensemble de </a:t>
            </a:r>
            <a:r>
              <a:rPr lang="fr-CA" sz="2000" dirty="0" err="1"/>
              <a:t>drônes</a:t>
            </a:r>
            <a:r>
              <a:rPr lang="fr-CA" sz="2000" dirty="0"/>
              <a:t> munis de réflecteurs servant à réfléchir des lasers. En contrôlant l’orientation du réflecteur et la hauteur du </a:t>
            </a:r>
            <a:r>
              <a:rPr lang="fr-CA" sz="2000" dirty="0" err="1"/>
              <a:t>drône</a:t>
            </a:r>
            <a:r>
              <a:rPr lang="fr-CA" sz="2000" dirty="0"/>
              <a:t>, le collectif arrive à diriger les faisceaux lumineux et à engendrer des structures lumineuses complexes.» </a:t>
            </a:r>
            <a:r>
              <a:rPr lang="fr-CA" sz="2000" i="1" dirty="0"/>
              <a:t>MUS3328 - Notes de cours de Patrick Saint-Denis et Martin Marier</a:t>
            </a:r>
          </a:p>
        </p:txBody>
      </p:sp>
      <p:pic>
        <p:nvPicPr>
          <p:cNvPr id="4" name="Média en ligne 3" title="MEET YOUR CREATOR - QUADROTOR SHOW">
            <a:hlinkClick r:id="" action="ppaction://media"/>
            <a:extLst>
              <a:ext uri="{FF2B5EF4-FFF2-40B4-BE49-F238E27FC236}">
                <a16:creationId xmlns:a16="http://schemas.microsoft.com/office/drawing/2014/main" id="{2C48B368-34B4-480A-ACAD-30A4A9E19EE6}"/>
              </a:ext>
            </a:extLst>
          </p:cNvPr>
          <p:cNvPicPr>
            <a:picLocks noRot="1" noChangeAspect="1"/>
          </p:cNvPicPr>
          <p:nvPr>
            <a:videoFile r:link="rId1"/>
          </p:nvPr>
        </p:nvPicPr>
        <p:blipFill>
          <a:blip r:embed="rId3"/>
          <a:stretch>
            <a:fillRect/>
          </a:stretch>
        </p:blipFill>
        <p:spPr>
          <a:xfrm>
            <a:off x="5650778" y="2039439"/>
            <a:ext cx="5477691" cy="3081201"/>
          </a:xfrm>
          <a:prstGeom prst="rect">
            <a:avLst/>
          </a:prstGeom>
        </p:spPr>
      </p:pic>
    </p:spTree>
    <p:extLst>
      <p:ext uri="{BB962C8B-B14F-4D97-AF65-F5344CB8AC3E}">
        <p14:creationId xmlns:p14="http://schemas.microsoft.com/office/powerpoint/2010/main" val="363763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en-US" sz="4100" dirty="0" err="1"/>
              <a:t>Zimoun</a:t>
            </a:r>
            <a:endParaRPr lang="fr-CA" sz="4100"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pPr marL="0" indent="0">
              <a:buNone/>
            </a:pPr>
            <a:r>
              <a:rPr lang="fr-CA" sz="2000" dirty="0"/>
              <a:t>«Les sculptures sonores de l’artiste </a:t>
            </a:r>
            <a:r>
              <a:rPr lang="fr-CA" sz="2000" dirty="0" err="1"/>
              <a:t>Zimoun</a:t>
            </a:r>
            <a:r>
              <a:rPr lang="fr-CA" sz="2000" dirty="0"/>
              <a:t> (1977) font régulièrement usage d’une quantité impressionnante de moteurs à courant continu afin d’animer différents objets et matières. Ces installations où le sonore se manifeste par </a:t>
            </a:r>
            <a:r>
              <a:rPr lang="fr-CA" sz="2000" dirty="0" err="1"/>
              <a:t>micro-mouvements</a:t>
            </a:r>
            <a:r>
              <a:rPr lang="fr-CA" sz="2000" dirty="0"/>
              <a:t> multipliés mettent en scène différentes matières industrielles comme des boîtes de cartons ou des sacs de plastique.» </a:t>
            </a:r>
            <a:r>
              <a:rPr lang="fr-CA" sz="2000" i="1" dirty="0"/>
              <a:t>MUS3328 - Notes de cours de Patrick Saint-Denis et Martin Marier</a:t>
            </a:r>
          </a:p>
        </p:txBody>
      </p:sp>
      <p:pic>
        <p:nvPicPr>
          <p:cNvPr id="5" name="Média en ligne 4" title="Zimoun Artist - Sound Sculptures">
            <a:hlinkClick r:id="" action="ppaction://media"/>
            <a:extLst>
              <a:ext uri="{FF2B5EF4-FFF2-40B4-BE49-F238E27FC236}">
                <a16:creationId xmlns:a16="http://schemas.microsoft.com/office/drawing/2014/main" id="{9F6D8C50-CC8E-4D08-9A63-A6B24EB7F00D}"/>
              </a:ext>
            </a:extLst>
          </p:cNvPr>
          <p:cNvPicPr>
            <a:picLocks noRot="1" noChangeAspect="1"/>
          </p:cNvPicPr>
          <p:nvPr>
            <a:videoFile r:link="rId1"/>
          </p:nvPr>
        </p:nvPicPr>
        <p:blipFill>
          <a:blip r:embed="rId3"/>
          <a:stretch>
            <a:fillRect/>
          </a:stretch>
        </p:blipFill>
        <p:spPr>
          <a:xfrm>
            <a:off x="5526280" y="1791413"/>
            <a:ext cx="6096000" cy="3429000"/>
          </a:xfrm>
          <a:prstGeom prst="rect">
            <a:avLst/>
          </a:prstGeom>
        </p:spPr>
      </p:pic>
    </p:spTree>
    <p:extLst>
      <p:ext uri="{BB962C8B-B14F-4D97-AF65-F5344CB8AC3E}">
        <p14:creationId xmlns:p14="http://schemas.microsoft.com/office/powerpoint/2010/main" val="32062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541655"/>
            <a:ext cx="4382088" cy="1367156"/>
          </a:xfrm>
        </p:spPr>
        <p:txBody>
          <a:bodyPr anchor="b">
            <a:normAutofit/>
          </a:bodyPr>
          <a:lstStyle/>
          <a:p>
            <a:r>
              <a:rPr lang="fr-CA" sz="4000" i="1" dirty="0" err="1"/>
              <a:t>Drum</a:t>
            </a:r>
            <a:r>
              <a:rPr lang="fr-CA" sz="4000" i="1" dirty="0"/>
              <a:t> Robot MR-808 Interactive</a:t>
            </a:r>
            <a:endParaRPr lang="fr-CA" sz="4100" i="1" dirty="0"/>
          </a:p>
        </p:txBody>
      </p:sp>
      <p:sp>
        <p:nvSpPr>
          <p:cNvPr id="3" name="Espace réservé du contenu 2">
            <a:extLst>
              <a:ext uri="{FF2B5EF4-FFF2-40B4-BE49-F238E27FC236}">
                <a16:creationId xmlns:a16="http://schemas.microsoft.com/office/drawing/2014/main" id="{46731137-7907-4663-B0EA-017D6D11C35A}"/>
              </a:ext>
            </a:extLst>
          </p:cNvPr>
          <p:cNvSpPr>
            <a:spLocks noGrp="1"/>
          </p:cNvSpPr>
          <p:nvPr>
            <p:ph type="body" sz="half" idx="2"/>
          </p:nvPr>
        </p:nvSpPr>
        <p:spPr>
          <a:xfrm>
            <a:off x="839788" y="2039439"/>
            <a:ext cx="4810990" cy="4276905"/>
          </a:xfrm>
        </p:spPr>
        <p:txBody>
          <a:bodyPr>
            <a:normAutofit/>
          </a:bodyPr>
          <a:lstStyle/>
          <a:p>
            <a:r>
              <a:rPr lang="en-US" sz="2000" dirty="0"/>
              <a:t>MR-808 is a drum robot installation featuring an oversized robotic drum machine which is programmed live by the spectators!</a:t>
            </a:r>
          </a:p>
          <a:p>
            <a:r>
              <a:rPr lang="en-US" sz="2000" dirty="0"/>
              <a:t>The audience can program the drum robot in a collaborative process and listen to the emerging of the sound. At the exhibition site, the crowd can stand in front of the robot, composing the music in </a:t>
            </a:r>
            <a:r>
              <a:rPr lang="en-US" sz="2000" dirty="0" err="1"/>
              <a:t>realtime</a:t>
            </a:r>
            <a:r>
              <a:rPr lang="en-US" sz="2000" dirty="0"/>
              <a:t>.</a:t>
            </a:r>
          </a:p>
          <a:p>
            <a:r>
              <a:rPr lang="en-US" sz="2000" dirty="0"/>
              <a:t>The drum robot installation </a:t>
            </a:r>
            <a:r>
              <a:rPr lang="en-US" sz="2000" i="1" dirty="0"/>
              <a:t>MR-808 Interactive (2013)</a:t>
            </a:r>
            <a:r>
              <a:rPr lang="en-US" sz="2000" dirty="0"/>
              <a:t> is intended for a collaborative music creation process which turn the listener from a passive spectator to an active player, visualizing the ongoing bond of mobile digital interfaces and physical actions.</a:t>
            </a:r>
          </a:p>
          <a:p>
            <a:pPr marL="0" indent="0">
              <a:buNone/>
            </a:pPr>
            <a:endParaRPr lang="fr-CA" sz="2000" i="1" dirty="0"/>
          </a:p>
        </p:txBody>
      </p:sp>
      <p:pic>
        <p:nvPicPr>
          <p:cNvPr id="4" name="Média en ligne 3" title="Drum Robot MR-808 Interactive">
            <a:hlinkClick r:id="" action="ppaction://media"/>
            <a:extLst>
              <a:ext uri="{FF2B5EF4-FFF2-40B4-BE49-F238E27FC236}">
                <a16:creationId xmlns:a16="http://schemas.microsoft.com/office/drawing/2014/main" id="{9FA35F89-43C5-4A6D-8AF7-6008158F0663}"/>
              </a:ext>
            </a:extLst>
          </p:cNvPr>
          <p:cNvPicPr>
            <a:picLocks noRot="1" noChangeAspect="1"/>
          </p:cNvPicPr>
          <p:nvPr>
            <a:videoFile r:link="rId1"/>
          </p:nvPr>
        </p:nvPicPr>
        <p:blipFill>
          <a:blip r:embed="rId3"/>
          <a:stretch>
            <a:fillRect/>
          </a:stretch>
        </p:blipFill>
        <p:spPr>
          <a:xfrm>
            <a:off x="5650778" y="2039439"/>
            <a:ext cx="5602844" cy="3165607"/>
          </a:xfrm>
          <a:prstGeom prst="rect">
            <a:avLst/>
          </a:prstGeom>
        </p:spPr>
      </p:pic>
      <p:sp>
        <p:nvSpPr>
          <p:cNvPr id="6" name="Rectangle 5">
            <a:extLst>
              <a:ext uri="{FF2B5EF4-FFF2-40B4-BE49-F238E27FC236}">
                <a16:creationId xmlns:a16="http://schemas.microsoft.com/office/drawing/2014/main" id="{AEFD77D5-CCCB-4130-9560-22B8FD0E0EF8}"/>
              </a:ext>
            </a:extLst>
          </p:cNvPr>
          <p:cNvSpPr/>
          <p:nvPr/>
        </p:nvSpPr>
        <p:spPr>
          <a:xfrm>
            <a:off x="6096000" y="5391363"/>
            <a:ext cx="4604466" cy="369332"/>
          </a:xfrm>
          <a:prstGeom prst="rect">
            <a:avLst/>
          </a:prstGeom>
        </p:spPr>
        <p:txBody>
          <a:bodyPr wrap="none">
            <a:spAutoFit/>
          </a:bodyPr>
          <a:lstStyle/>
          <a:p>
            <a:r>
              <a:rPr lang="fr-CA" dirty="0"/>
              <a:t>https://www.moritzsimongeist.com/works/mr-808</a:t>
            </a:r>
          </a:p>
        </p:txBody>
      </p:sp>
    </p:spTree>
    <p:extLst>
      <p:ext uri="{BB962C8B-B14F-4D97-AF65-F5344CB8AC3E}">
        <p14:creationId xmlns:p14="http://schemas.microsoft.com/office/powerpoint/2010/main" val="19389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056666" y="324303"/>
            <a:ext cx="8324098" cy="662529"/>
          </a:xfrm>
        </p:spPr>
        <p:txBody>
          <a:bodyPr anchor="b">
            <a:normAutofit/>
          </a:bodyPr>
          <a:lstStyle/>
          <a:p>
            <a:r>
              <a:rPr lang="fr-CA" sz="4100" dirty="0"/>
              <a:t>SOMA SYNTHS : ILLUMINATOR</a:t>
            </a:r>
          </a:p>
        </p:txBody>
      </p:sp>
      <p:sp>
        <p:nvSpPr>
          <p:cNvPr id="7" name="Rectangle 6">
            <a:extLst>
              <a:ext uri="{FF2B5EF4-FFF2-40B4-BE49-F238E27FC236}">
                <a16:creationId xmlns:a16="http://schemas.microsoft.com/office/drawing/2014/main" id="{F2D79080-63A0-460D-85BA-972C1389FE6F}"/>
              </a:ext>
            </a:extLst>
          </p:cNvPr>
          <p:cNvSpPr/>
          <p:nvPr/>
        </p:nvSpPr>
        <p:spPr>
          <a:xfrm>
            <a:off x="1678008" y="5945408"/>
            <a:ext cx="8569027" cy="276999"/>
          </a:xfrm>
          <a:prstGeom prst="rect">
            <a:avLst/>
          </a:prstGeom>
          <a:solidFill>
            <a:schemeClr val="accent4"/>
          </a:solidFill>
        </p:spPr>
        <p:txBody>
          <a:bodyPr wrap="square">
            <a:spAutoFit/>
          </a:bodyPr>
          <a:lstStyle/>
          <a:p>
            <a:pPr algn="ctr"/>
            <a:r>
              <a:rPr lang="en-US" sz="1200" dirty="0">
                <a:solidFill>
                  <a:schemeClr val="bg1"/>
                </a:solidFill>
                <a:hlinkClick r:id="rId2">
                  <a:extLst>
                    <a:ext uri="{A12FA001-AC4F-418D-AE19-62706E023703}">
                      <ahyp:hlinkClr xmlns:ahyp="http://schemas.microsoft.com/office/drawing/2018/hyperlinkcolor" val="tx"/>
                    </a:ext>
                  </a:extLst>
                </a:hlinkClick>
              </a:rPr>
              <a:t>ILLUMINATOR live performance demo (SOMA labs) - YouTube</a:t>
            </a:r>
            <a:r>
              <a:rPr lang="en-US" sz="1200" dirty="0">
                <a:solidFill>
                  <a:schemeClr val="bg1"/>
                </a:solidFill>
              </a:rPr>
              <a:t> </a:t>
            </a:r>
            <a:endParaRPr lang="fr-CA" sz="1200" dirty="0">
              <a:solidFill>
                <a:schemeClr val="bg1"/>
              </a:solidFill>
            </a:endParaRPr>
          </a:p>
        </p:txBody>
      </p:sp>
      <p:pic>
        <p:nvPicPr>
          <p:cNvPr id="4" name="Picture 3">
            <a:hlinkClick r:id="rId2"/>
            <a:extLst>
              <a:ext uri="{FF2B5EF4-FFF2-40B4-BE49-F238E27FC236}">
                <a16:creationId xmlns:a16="http://schemas.microsoft.com/office/drawing/2014/main" id="{B308B141-A89D-D94F-5B63-4ABED3C78086}"/>
              </a:ext>
            </a:extLst>
          </p:cNvPr>
          <p:cNvPicPr>
            <a:picLocks noChangeAspect="1"/>
          </p:cNvPicPr>
          <p:nvPr/>
        </p:nvPicPr>
        <p:blipFill>
          <a:blip r:embed="rId3"/>
          <a:stretch>
            <a:fillRect/>
          </a:stretch>
        </p:blipFill>
        <p:spPr>
          <a:xfrm>
            <a:off x="1691615" y="1136259"/>
            <a:ext cx="8569028" cy="4809149"/>
          </a:xfrm>
          <a:prstGeom prst="rect">
            <a:avLst/>
          </a:prstGeom>
        </p:spPr>
      </p:pic>
    </p:spTree>
    <p:extLst>
      <p:ext uri="{BB962C8B-B14F-4D97-AF65-F5344CB8AC3E}">
        <p14:creationId xmlns:p14="http://schemas.microsoft.com/office/powerpoint/2010/main" val="413647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4372599" y="565725"/>
            <a:ext cx="3932237" cy="1868896"/>
          </a:xfrm>
        </p:spPr>
        <p:txBody>
          <a:bodyPr/>
          <a:lstStyle/>
          <a:p>
            <a:r>
              <a:rPr lang="fr-CA" dirty="0"/>
              <a:t>L’électricité</a:t>
            </a:r>
          </a:p>
        </p:txBody>
      </p:sp>
      <p:sp>
        <p:nvSpPr>
          <p:cNvPr id="3" name="Espace réservé du contenu 2">
            <a:extLst>
              <a:ext uri="{FF2B5EF4-FFF2-40B4-BE49-F238E27FC236}">
                <a16:creationId xmlns:a16="http://schemas.microsoft.com/office/drawing/2014/main" id="{3C87F748-E142-4958-A5AE-256061110767}"/>
              </a:ext>
            </a:extLst>
          </p:cNvPr>
          <p:cNvSpPr>
            <a:spLocks noGrp="1"/>
          </p:cNvSpPr>
          <p:nvPr>
            <p:ph idx="1"/>
          </p:nvPr>
        </p:nvSpPr>
        <p:spPr>
          <a:xfrm>
            <a:off x="1733372" y="2444097"/>
            <a:ext cx="8725255" cy="3461048"/>
          </a:xfrm>
        </p:spPr>
        <p:txBody>
          <a:bodyPr>
            <a:normAutofit/>
          </a:bodyPr>
          <a:lstStyle/>
          <a:p>
            <a:pPr marL="0" indent="0" algn="l">
              <a:buNone/>
            </a:pPr>
            <a:r>
              <a:rPr lang="fr-CA" sz="2400" b="0" i="0" u="none" strike="noStrike" baseline="0" dirty="0"/>
              <a:t>L’électricité est un déplacement d’électrons dans un milieu conducteur.</a:t>
            </a:r>
          </a:p>
          <a:p>
            <a:pPr algn="l"/>
            <a:r>
              <a:rPr lang="fr-CA" sz="2400" b="0" i="0" u="none" strike="noStrike" baseline="0" dirty="0"/>
              <a:t>Pour que ces électrons se déplacent il faut qu'il y ait une différence du nombre d'électrons entre les deux extrémités du circuit électrique : cela crée une «pression électrique»</a:t>
            </a:r>
          </a:p>
          <a:p>
            <a:pPr algn="l"/>
            <a:r>
              <a:rPr lang="fr-CA" sz="2400" b="0" i="0" u="none" strike="noStrike" baseline="0" dirty="0"/>
              <a:t>Pour </a:t>
            </a:r>
            <a:r>
              <a:rPr lang="fr-CA" sz="2400" dirty="0"/>
              <a:t>créer</a:t>
            </a:r>
            <a:r>
              <a:rPr lang="fr-CA" sz="2400" b="0" i="0" u="none" strike="noStrike" baseline="0" dirty="0"/>
              <a:t> cette différence du nombre d'électrons, on utilise un </a:t>
            </a:r>
            <a:r>
              <a:rPr lang="fr-CA" sz="2400" b="0" i="0" u="none" strike="noStrike" baseline="0" dirty="0">
                <a:solidFill>
                  <a:schemeClr val="bg1"/>
                </a:solidFill>
                <a:highlight>
                  <a:srgbClr val="000000"/>
                </a:highlight>
              </a:rPr>
              <a:t>générateur</a:t>
            </a:r>
            <a:r>
              <a:rPr lang="fr-CA" sz="2400" b="0" i="0" u="none" strike="noStrike" baseline="0" dirty="0"/>
              <a:t> (batterie, alimentation USB, panneau solaire, prise électrique ...).</a:t>
            </a:r>
          </a:p>
        </p:txBody>
      </p:sp>
    </p:spTree>
    <p:extLst>
      <p:ext uri="{BB962C8B-B14F-4D97-AF65-F5344CB8AC3E}">
        <p14:creationId xmlns:p14="http://schemas.microsoft.com/office/powerpoint/2010/main" val="298472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C17D7-FF1D-4E5F-892B-26B9CBC86C01}"/>
              </a:ext>
            </a:extLst>
          </p:cNvPr>
          <p:cNvSpPr>
            <a:spLocks noGrp="1"/>
          </p:cNvSpPr>
          <p:nvPr>
            <p:ph type="title"/>
          </p:nvPr>
        </p:nvSpPr>
        <p:spPr>
          <a:xfrm>
            <a:off x="836612" y="52978"/>
            <a:ext cx="11129708" cy="1374170"/>
          </a:xfrm>
        </p:spPr>
        <p:txBody>
          <a:bodyPr>
            <a:normAutofit/>
          </a:bodyPr>
          <a:lstStyle/>
          <a:p>
            <a:r>
              <a:rPr lang="fr-CA" dirty="0" err="1"/>
              <a:t>Electricité</a:t>
            </a:r>
            <a:r>
              <a:rPr lang="fr-CA" dirty="0"/>
              <a:t> - C'est pas sorcier</a:t>
            </a:r>
          </a:p>
        </p:txBody>
      </p:sp>
      <p:sp>
        <p:nvSpPr>
          <p:cNvPr id="3" name="Espace réservé du contenu 2">
            <a:extLst>
              <a:ext uri="{FF2B5EF4-FFF2-40B4-BE49-F238E27FC236}">
                <a16:creationId xmlns:a16="http://schemas.microsoft.com/office/drawing/2014/main" id="{34D29D07-1120-4C80-B828-BE8817DD845F}"/>
              </a:ext>
            </a:extLst>
          </p:cNvPr>
          <p:cNvSpPr>
            <a:spLocks noGrp="1"/>
          </p:cNvSpPr>
          <p:nvPr>
            <p:ph idx="1"/>
          </p:nvPr>
        </p:nvSpPr>
        <p:spPr>
          <a:xfrm>
            <a:off x="1199260" y="5831654"/>
            <a:ext cx="9793480" cy="772489"/>
          </a:xfrm>
        </p:spPr>
        <p:txBody>
          <a:bodyPr>
            <a:normAutofit/>
          </a:bodyPr>
          <a:lstStyle/>
          <a:p>
            <a:pPr marL="0" indent="0" algn="ctr">
              <a:buNone/>
            </a:pPr>
            <a:r>
              <a:rPr lang="fr-CA" sz="2800" dirty="0">
                <a:hlinkClick r:id="rId3"/>
              </a:rPr>
              <a:t>https://www.youtube.com/watch?v=efQW-ZmpyZs</a:t>
            </a:r>
            <a:endParaRPr lang="fr-CA" sz="2800" dirty="0"/>
          </a:p>
          <a:p>
            <a:pPr marL="0" indent="0" algn="ctr">
              <a:buNone/>
            </a:pPr>
            <a:endParaRPr lang="fr-CA" sz="2800" dirty="0"/>
          </a:p>
        </p:txBody>
      </p:sp>
      <p:pic>
        <p:nvPicPr>
          <p:cNvPr id="4" name="Média en ligne 3" title="Electricitￃﾩ - C'est pas sorcier">
            <a:hlinkClick r:id="" action="ppaction://media"/>
            <a:extLst>
              <a:ext uri="{FF2B5EF4-FFF2-40B4-BE49-F238E27FC236}">
                <a16:creationId xmlns:a16="http://schemas.microsoft.com/office/drawing/2014/main" id="{4934814E-1040-4697-B7E1-F466E3FC814F}"/>
              </a:ext>
            </a:extLst>
          </p:cNvPr>
          <p:cNvPicPr>
            <a:picLocks noRot="1" noChangeAspect="1"/>
          </p:cNvPicPr>
          <p:nvPr>
            <a:videoFile r:link="rId1"/>
          </p:nvPr>
        </p:nvPicPr>
        <p:blipFill>
          <a:blip r:embed="rId4"/>
          <a:stretch>
            <a:fillRect/>
          </a:stretch>
        </p:blipFill>
        <p:spPr>
          <a:xfrm>
            <a:off x="3586385" y="1794617"/>
            <a:ext cx="5019230" cy="3764423"/>
          </a:xfrm>
          <a:prstGeom prst="rect">
            <a:avLst/>
          </a:prstGeom>
        </p:spPr>
      </p:pic>
    </p:spTree>
    <p:extLst>
      <p:ext uri="{BB962C8B-B14F-4D97-AF65-F5344CB8AC3E}">
        <p14:creationId xmlns:p14="http://schemas.microsoft.com/office/powerpoint/2010/main" val="237934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8200" y="663793"/>
            <a:ext cx="8458036" cy="993339"/>
          </a:xfrm>
        </p:spPr>
        <p:txBody>
          <a:bodyPr>
            <a:noAutofit/>
          </a:bodyPr>
          <a:lstStyle/>
          <a:p>
            <a:r>
              <a:rPr lang="fr-CA" sz="4000" dirty="0"/>
              <a:t>Principales grandeurs électriques et leur relation</a:t>
            </a:r>
          </a:p>
        </p:txBody>
      </p:sp>
      <p:graphicFrame>
        <p:nvGraphicFramePr>
          <p:cNvPr id="3" name="Tableau 3">
            <a:extLst>
              <a:ext uri="{FF2B5EF4-FFF2-40B4-BE49-F238E27FC236}">
                <a16:creationId xmlns:a16="http://schemas.microsoft.com/office/drawing/2014/main" id="{EA0912C8-56A1-4EDC-812E-4E66896B8A36}"/>
              </a:ext>
            </a:extLst>
          </p:cNvPr>
          <p:cNvGraphicFramePr>
            <a:graphicFrameLocks noGrp="1"/>
          </p:cNvGraphicFramePr>
          <p:nvPr>
            <p:extLst>
              <p:ext uri="{D42A27DB-BD31-4B8C-83A1-F6EECF244321}">
                <p14:modId xmlns:p14="http://schemas.microsoft.com/office/powerpoint/2010/main" val="2669230714"/>
              </p:ext>
            </p:extLst>
          </p:nvPr>
        </p:nvGraphicFramePr>
        <p:xfrm>
          <a:off x="1486968" y="1843647"/>
          <a:ext cx="9477288" cy="4084872"/>
        </p:xfrm>
        <a:graphic>
          <a:graphicData uri="http://schemas.openxmlformats.org/drawingml/2006/table">
            <a:tbl>
              <a:tblPr firstRow="1" bandRow="1">
                <a:tableStyleId>{073A0DAA-6AF3-43AB-8588-CEC1D06C72B9}</a:tableStyleId>
              </a:tblPr>
              <a:tblGrid>
                <a:gridCol w="1563881">
                  <a:extLst>
                    <a:ext uri="{9D8B030D-6E8A-4147-A177-3AD203B41FA5}">
                      <a16:colId xmlns:a16="http://schemas.microsoft.com/office/drawing/2014/main" val="2215794323"/>
                    </a:ext>
                  </a:extLst>
                </a:gridCol>
                <a:gridCol w="1350235">
                  <a:extLst>
                    <a:ext uri="{9D8B030D-6E8A-4147-A177-3AD203B41FA5}">
                      <a16:colId xmlns:a16="http://schemas.microsoft.com/office/drawing/2014/main" val="3383616463"/>
                    </a:ext>
                  </a:extLst>
                </a:gridCol>
                <a:gridCol w="1871529">
                  <a:extLst>
                    <a:ext uri="{9D8B030D-6E8A-4147-A177-3AD203B41FA5}">
                      <a16:colId xmlns:a16="http://schemas.microsoft.com/office/drawing/2014/main" val="1154374535"/>
                    </a:ext>
                  </a:extLst>
                </a:gridCol>
                <a:gridCol w="4691643">
                  <a:extLst>
                    <a:ext uri="{9D8B030D-6E8A-4147-A177-3AD203B41FA5}">
                      <a16:colId xmlns:a16="http://schemas.microsoft.com/office/drawing/2014/main" val="3268150216"/>
                    </a:ext>
                  </a:extLst>
                </a:gridCol>
              </a:tblGrid>
              <a:tr h="905853">
                <a:tc>
                  <a:txBody>
                    <a:bodyPr/>
                    <a:lstStyle/>
                    <a:p>
                      <a:pPr algn="ctr"/>
                      <a:r>
                        <a:rPr lang="fr-CA" sz="2500" dirty="0"/>
                        <a:t>Grandeur</a:t>
                      </a:r>
                    </a:p>
                  </a:txBody>
                  <a:tcPr marL="126569" marR="126569" marT="63285" marB="63285"/>
                </a:tc>
                <a:tc>
                  <a:txBody>
                    <a:bodyPr/>
                    <a:lstStyle/>
                    <a:p>
                      <a:pPr algn="ctr"/>
                      <a:r>
                        <a:rPr lang="fr-CA" sz="2500" dirty="0"/>
                        <a:t>Symbole</a:t>
                      </a:r>
                    </a:p>
                  </a:txBody>
                  <a:tcPr marL="126569" marR="126569" marT="63285" marB="63285"/>
                </a:tc>
                <a:tc>
                  <a:txBody>
                    <a:bodyPr/>
                    <a:lstStyle/>
                    <a:p>
                      <a:pPr algn="ctr"/>
                      <a:r>
                        <a:rPr lang="fr-CA" sz="2500" dirty="0"/>
                        <a:t>Unité</a:t>
                      </a:r>
                    </a:p>
                  </a:txBody>
                  <a:tcPr marL="126569" marR="126569" marT="63285" marB="63285"/>
                </a:tc>
                <a:tc>
                  <a:txBody>
                    <a:bodyPr/>
                    <a:lstStyle/>
                    <a:p>
                      <a:pPr algn="ctr"/>
                      <a:r>
                        <a:rPr lang="fr-CA" sz="2500" dirty="0"/>
                        <a:t>Analogies</a:t>
                      </a:r>
                    </a:p>
                  </a:txBody>
                  <a:tcPr marL="126569" marR="126569" marT="63285" marB="63285"/>
                </a:tc>
                <a:extLst>
                  <a:ext uri="{0D108BD9-81ED-4DB2-BD59-A6C34878D82A}">
                    <a16:rowId xmlns:a16="http://schemas.microsoft.com/office/drawing/2014/main" val="1694584725"/>
                  </a:ext>
                </a:extLst>
              </a:tr>
              <a:tr h="513309">
                <a:tc>
                  <a:txBody>
                    <a:bodyPr/>
                    <a:lstStyle/>
                    <a:p>
                      <a:r>
                        <a:rPr lang="fr-CA" sz="2500" dirty="0"/>
                        <a:t>Tension</a:t>
                      </a:r>
                    </a:p>
                  </a:txBody>
                  <a:tcPr marL="126569" marR="126569" marT="63285" marB="63285"/>
                </a:tc>
                <a:tc>
                  <a:txBody>
                    <a:bodyPr/>
                    <a:lstStyle/>
                    <a:p>
                      <a:r>
                        <a:rPr lang="fr-CA" sz="2500" dirty="0"/>
                        <a:t>U</a:t>
                      </a:r>
                    </a:p>
                  </a:txBody>
                  <a:tcPr marL="126569" marR="126569" marT="63285" marB="63285"/>
                </a:tc>
                <a:tc>
                  <a:txBody>
                    <a:bodyPr/>
                    <a:lstStyle/>
                    <a:p>
                      <a:r>
                        <a:rPr lang="fr-CA" sz="2500" dirty="0"/>
                        <a:t>Volts (V)</a:t>
                      </a:r>
                    </a:p>
                  </a:txBody>
                  <a:tcPr marL="126569" marR="126569" marT="63285" marB="63285"/>
                </a:tc>
                <a:tc>
                  <a:txBody>
                    <a:bodyPr/>
                    <a:lstStyle/>
                    <a:p>
                      <a:r>
                        <a:rPr lang="fr-CA" sz="2500" dirty="0"/>
                        <a:t>La «pression» qui génère la circulation des électrons</a:t>
                      </a:r>
                    </a:p>
                  </a:txBody>
                  <a:tcPr marL="126569" marR="126569" marT="63285" marB="63285"/>
                </a:tc>
                <a:extLst>
                  <a:ext uri="{0D108BD9-81ED-4DB2-BD59-A6C34878D82A}">
                    <a16:rowId xmlns:a16="http://schemas.microsoft.com/office/drawing/2014/main" val="744944808"/>
                  </a:ext>
                </a:extLst>
              </a:tr>
              <a:tr h="513309">
                <a:tc>
                  <a:txBody>
                    <a:bodyPr/>
                    <a:lstStyle/>
                    <a:p>
                      <a:r>
                        <a:rPr lang="fr-CA" sz="2500" dirty="0"/>
                        <a:t>Courant</a:t>
                      </a:r>
                    </a:p>
                  </a:txBody>
                  <a:tcPr marL="126569" marR="126569" marT="63285" marB="63285"/>
                </a:tc>
                <a:tc>
                  <a:txBody>
                    <a:bodyPr/>
                    <a:lstStyle/>
                    <a:p>
                      <a:r>
                        <a:rPr lang="fr-CA" sz="2500" dirty="0"/>
                        <a:t>I</a:t>
                      </a:r>
                    </a:p>
                  </a:txBody>
                  <a:tcPr marL="126569" marR="126569" marT="63285" marB="63285"/>
                </a:tc>
                <a:tc>
                  <a:txBody>
                    <a:bodyPr/>
                    <a:lstStyle/>
                    <a:p>
                      <a:r>
                        <a:rPr lang="fr-CA" sz="2500" dirty="0"/>
                        <a:t>Ampères (A)</a:t>
                      </a:r>
                    </a:p>
                  </a:txBody>
                  <a:tcPr marL="126569" marR="126569" marT="63285" marB="63285"/>
                </a:tc>
                <a:tc>
                  <a:txBody>
                    <a:bodyPr/>
                    <a:lstStyle/>
                    <a:p>
                      <a:r>
                        <a:rPr lang="fr-CA" sz="2500" dirty="0"/>
                        <a:t>La «quantité d’électrons» qui circule à un point</a:t>
                      </a:r>
                    </a:p>
                  </a:txBody>
                  <a:tcPr marL="126569" marR="126569" marT="63285" marB="63285"/>
                </a:tc>
                <a:extLst>
                  <a:ext uri="{0D108BD9-81ED-4DB2-BD59-A6C34878D82A}">
                    <a16:rowId xmlns:a16="http://schemas.microsoft.com/office/drawing/2014/main" val="3287181644"/>
                  </a:ext>
                </a:extLst>
              </a:tr>
              <a:tr h="513309">
                <a:tc>
                  <a:txBody>
                    <a:bodyPr/>
                    <a:lstStyle/>
                    <a:p>
                      <a:r>
                        <a:rPr lang="fr-CA" sz="2500" dirty="0"/>
                        <a:t>Résistance</a:t>
                      </a:r>
                    </a:p>
                  </a:txBody>
                  <a:tcPr marL="126569" marR="126569" marT="63285" marB="63285"/>
                </a:tc>
                <a:tc>
                  <a:txBody>
                    <a:bodyPr/>
                    <a:lstStyle/>
                    <a:p>
                      <a:r>
                        <a:rPr lang="fr-CA" sz="2500" dirty="0"/>
                        <a:t>R</a:t>
                      </a:r>
                    </a:p>
                  </a:txBody>
                  <a:tcPr marL="126569" marR="126569" marT="63285" marB="63285"/>
                </a:tc>
                <a:tc>
                  <a:txBody>
                    <a:bodyPr/>
                    <a:lstStyle/>
                    <a:p>
                      <a:r>
                        <a:rPr lang="fr-FR" sz="2500" dirty="0"/>
                        <a:t>Ohms (</a:t>
                      </a:r>
                      <a:r>
                        <a:rPr lang="el-GR" sz="2500" dirty="0"/>
                        <a:t>Ω</a:t>
                      </a:r>
                      <a:r>
                        <a:rPr lang="fr-CA" sz="2500" dirty="0"/>
                        <a:t>)</a:t>
                      </a:r>
                    </a:p>
                  </a:txBody>
                  <a:tcPr marL="126569" marR="126569" marT="63285" marB="63285"/>
                </a:tc>
                <a:tc>
                  <a:txBody>
                    <a:bodyPr/>
                    <a:lstStyle/>
                    <a:p>
                      <a:r>
                        <a:rPr lang="fr-CA" sz="2500" dirty="0"/>
                        <a:t>Réduit la circulation des électrons (réduit la pression et la quantité)</a:t>
                      </a:r>
                    </a:p>
                  </a:txBody>
                  <a:tcPr marL="126569" marR="126569" marT="63285" marB="63285"/>
                </a:tc>
                <a:extLst>
                  <a:ext uri="{0D108BD9-81ED-4DB2-BD59-A6C34878D82A}">
                    <a16:rowId xmlns:a16="http://schemas.microsoft.com/office/drawing/2014/main" val="1714774753"/>
                  </a:ext>
                </a:extLst>
              </a:tr>
              <a:tr h="513309">
                <a:tc>
                  <a:txBody>
                    <a:bodyPr/>
                    <a:lstStyle/>
                    <a:p>
                      <a:r>
                        <a:rPr lang="fr-CA" sz="2500" dirty="0"/>
                        <a:t>Puissance</a:t>
                      </a:r>
                    </a:p>
                  </a:txBody>
                  <a:tcPr marL="126569" marR="126569" marT="63285" marB="63285"/>
                </a:tc>
                <a:tc>
                  <a:txBody>
                    <a:bodyPr/>
                    <a:lstStyle/>
                    <a:p>
                      <a:r>
                        <a:rPr lang="fr-CA" sz="2500" dirty="0"/>
                        <a:t>P</a:t>
                      </a:r>
                    </a:p>
                  </a:txBody>
                  <a:tcPr marL="126569" marR="126569" marT="63285" marB="63285"/>
                </a:tc>
                <a:tc>
                  <a:txBody>
                    <a:bodyPr/>
                    <a:lstStyle/>
                    <a:p>
                      <a:r>
                        <a:rPr lang="fr-CA" sz="2500" dirty="0"/>
                        <a:t>Watts (W)</a:t>
                      </a:r>
                    </a:p>
                  </a:txBody>
                  <a:tcPr marL="126569" marR="126569" marT="63285" marB="63285"/>
                </a:tc>
                <a:tc>
                  <a:txBody>
                    <a:bodyPr/>
                    <a:lstStyle/>
                    <a:p>
                      <a:r>
                        <a:rPr lang="fr-CA" sz="2500" dirty="0"/>
                        <a:t>La «pression» x la «quantité»</a:t>
                      </a:r>
                    </a:p>
                  </a:txBody>
                  <a:tcPr marL="126569" marR="126569" marT="63285" marB="63285"/>
                </a:tc>
                <a:extLst>
                  <a:ext uri="{0D108BD9-81ED-4DB2-BD59-A6C34878D82A}">
                    <a16:rowId xmlns:a16="http://schemas.microsoft.com/office/drawing/2014/main" val="28700091"/>
                  </a:ext>
                </a:extLst>
              </a:tr>
            </a:tbl>
          </a:graphicData>
        </a:graphic>
      </p:graphicFrame>
    </p:spTree>
    <p:extLst>
      <p:ext uri="{BB962C8B-B14F-4D97-AF65-F5344CB8AC3E}">
        <p14:creationId xmlns:p14="http://schemas.microsoft.com/office/powerpoint/2010/main" val="2429694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E4C860-9D57-48F9-AE0C-D31C30C95A83}"/>
              </a:ext>
            </a:extLst>
          </p:cNvPr>
          <p:cNvSpPr>
            <a:spLocks noGrp="1"/>
          </p:cNvSpPr>
          <p:nvPr>
            <p:ph type="title"/>
          </p:nvPr>
        </p:nvSpPr>
        <p:spPr>
          <a:xfrm>
            <a:off x="839788" y="419111"/>
            <a:ext cx="10309280" cy="993339"/>
          </a:xfrm>
        </p:spPr>
        <p:txBody>
          <a:bodyPr>
            <a:noAutofit/>
          </a:bodyPr>
          <a:lstStyle/>
          <a:p>
            <a:r>
              <a:rPr lang="fr-CA" sz="4000" dirty="0"/>
              <a:t>Analogie de l’eau dans un tuyau pour expliquer l’électricité avec symboles et unités</a:t>
            </a:r>
          </a:p>
        </p:txBody>
      </p:sp>
      <p:graphicFrame>
        <p:nvGraphicFramePr>
          <p:cNvPr id="5" name="Objet 4">
            <a:extLst>
              <a:ext uri="{FF2B5EF4-FFF2-40B4-BE49-F238E27FC236}">
                <a16:creationId xmlns:a16="http://schemas.microsoft.com/office/drawing/2014/main" id="{A0B1B3B7-19F6-4DD6-BAAE-5DA9F28F94CF}"/>
              </a:ext>
            </a:extLst>
          </p:cNvPr>
          <p:cNvGraphicFramePr>
            <a:graphicFrameLocks noChangeAspect="1"/>
          </p:cNvGraphicFramePr>
          <p:nvPr>
            <p:extLst>
              <p:ext uri="{D42A27DB-BD31-4B8C-83A1-F6EECF244321}">
                <p14:modId xmlns:p14="http://schemas.microsoft.com/office/powerpoint/2010/main" val="719802207"/>
              </p:ext>
            </p:extLst>
          </p:nvPr>
        </p:nvGraphicFramePr>
        <p:xfrm>
          <a:off x="4089955" y="1700503"/>
          <a:ext cx="3467100" cy="3873500"/>
        </p:xfrm>
        <a:graphic>
          <a:graphicData uri="http://schemas.openxmlformats.org/presentationml/2006/ole">
            <mc:AlternateContent xmlns:mc="http://schemas.openxmlformats.org/markup-compatibility/2006">
              <mc:Choice xmlns:v="urn:schemas-microsoft-com:vml" Requires="v">
                <p:oleObj r:id="rId2" imgW="3466440" imgH="3872880" progId="">
                  <p:embed/>
                </p:oleObj>
              </mc:Choice>
              <mc:Fallback>
                <p:oleObj r:id="rId2" imgW="3466440" imgH="3872880" progId="">
                  <p:embed/>
                  <p:pic>
                    <p:nvPicPr>
                      <p:cNvPr id="5" name="Objet 4">
                        <a:extLst>
                          <a:ext uri="{FF2B5EF4-FFF2-40B4-BE49-F238E27FC236}">
                            <a16:creationId xmlns:a16="http://schemas.microsoft.com/office/drawing/2014/main" id="{A0B1B3B7-19F6-4DD6-BAAE-5DA9F28F94CF}"/>
                          </a:ext>
                        </a:extLst>
                      </p:cNvPr>
                      <p:cNvPicPr/>
                      <p:nvPr/>
                    </p:nvPicPr>
                    <p:blipFill>
                      <a:blip r:embed="rId3"/>
                      <a:stretch>
                        <a:fillRect/>
                      </a:stretch>
                    </p:blipFill>
                    <p:spPr>
                      <a:xfrm>
                        <a:off x="4089955" y="1700503"/>
                        <a:ext cx="3467100" cy="3873500"/>
                      </a:xfrm>
                      <a:prstGeom prst="rect">
                        <a:avLst/>
                      </a:prstGeom>
                    </p:spPr>
                  </p:pic>
                </p:oleObj>
              </mc:Fallback>
            </mc:AlternateContent>
          </a:graphicData>
        </a:graphic>
      </p:graphicFrame>
      <p:cxnSp>
        <p:nvCxnSpPr>
          <p:cNvPr id="9" name="Connecteur droit avec flèche 8">
            <a:extLst>
              <a:ext uri="{FF2B5EF4-FFF2-40B4-BE49-F238E27FC236}">
                <a16:creationId xmlns:a16="http://schemas.microsoft.com/office/drawing/2014/main" id="{613D73A9-AFFD-431A-8171-D7BF918F96AB}"/>
              </a:ext>
            </a:extLst>
          </p:cNvPr>
          <p:cNvCxnSpPr>
            <a:cxnSpLocks/>
          </p:cNvCxnSpPr>
          <p:nvPr/>
        </p:nvCxnSpPr>
        <p:spPr>
          <a:xfrm flipV="1">
            <a:off x="6254175" y="5199546"/>
            <a:ext cx="920" cy="7439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49F6102C-ED88-4FC1-AD0C-742245EF2394}"/>
              </a:ext>
            </a:extLst>
          </p:cNvPr>
          <p:cNvSpPr/>
          <p:nvPr/>
        </p:nvSpPr>
        <p:spPr>
          <a:xfrm>
            <a:off x="3906418" y="5758753"/>
            <a:ext cx="4492952" cy="74613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Plus le tuyau est petit, moins d’eau peut circuler. C’est similaire à la résistance électrique.</a:t>
            </a:r>
          </a:p>
        </p:txBody>
      </p:sp>
      <p:sp>
        <p:nvSpPr>
          <p:cNvPr id="18" name="Rectangle : coins arrondis 17">
            <a:extLst>
              <a:ext uri="{FF2B5EF4-FFF2-40B4-BE49-F238E27FC236}">
                <a16:creationId xmlns:a16="http://schemas.microsoft.com/office/drawing/2014/main" id="{109A155B-F2C8-43CA-976E-A18A0168BF6F}"/>
              </a:ext>
            </a:extLst>
          </p:cNvPr>
          <p:cNvSpPr/>
          <p:nvPr/>
        </p:nvSpPr>
        <p:spPr>
          <a:xfrm flipH="1">
            <a:off x="4911331" y="3637252"/>
            <a:ext cx="487110" cy="690073"/>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highlight>
                <a:srgbClr val="000000"/>
              </a:highlight>
            </a:endParaRPr>
          </a:p>
        </p:txBody>
      </p:sp>
      <p:cxnSp>
        <p:nvCxnSpPr>
          <p:cNvPr id="19" name="Connecteur droit avec flèche 18">
            <a:extLst>
              <a:ext uri="{FF2B5EF4-FFF2-40B4-BE49-F238E27FC236}">
                <a16:creationId xmlns:a16="http://schemas.microsoft.com/office/drawing/2014/main" id="{DFC45AF6-4188-4FBB-87FB-314EE1102475}"/>
              </a:ext>
            </a:extLst>
          </p:cNvPr>
          <p:cNvCxnSpPr>
            <a:cxnSpLocks/>
          </p:cNvCxnSpPr>
          <p:nvPr/>
        </p:nvCxnSpPr>
        <p:spPr>
          <a:xfrm flipH="1">
            <a:off x="5467178" y="3412926"/>
            <a:ext cx="558189" cy="5941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ADF58558-DFAD-4241-808E-F60694CD7EB9}"/>
              </a:ext>
            </a:extLst>
          </p:cNvPr>
          <p:cNvSpPr/>
          <p:nvPr/>
        </p:nvSpPr>
        <p:spPr>
          <a:xfrm>
            <a:off x="5905144" y="1753914"/>
            <a:ext cx="3334224" cy="1821382"/>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Le courant, c’est comme la quantité d’eau qui est poussée. </a:t>
            </a:r>
          </a:p>
        </p:txBody>
      </p:sp>
      <p:sp>
        <p:nvSpPr>
          <p:cNvPr id="27" name="Rectangle : coins arrondis 26">
            <a:extLst>
              <a:ext uri="{FF2B5EF4-FFF2-40B4-BE49-F238E27FC236}">
                <a16:creationId xmlns:a16="http://schemas.microsoft.com/office/drawing/2014/main" id="{07EC7239-C3E0-4434-BF0B-BE7513B685F2}"/>
              </a:ext>
            </a:extLst>
          </p:cNvPr>
          <p:cNvSpPr/>
          <p:nvPr/>
        </p:nvSpPr>
        <p:spPr>
          <a:xfrm>
            <a:off x="7715679" y="4172003"/>
            <a:ext cx="2803569" cy="993340"/>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puissance du jet d’eau à la sortie est similaire à la puissance électrique. </a:t>
            </a:r>
          </a:p>
        </p:txBody>
      </p:sp>
      <p:sp>
        <p:nvSpPr>
          <p:cNvPr id="30" name="Accolade ouvrante 29">
            <a:extLst>
              <a:ext uri="{FF2B5EF4-FFF2-40B4-BE49-F238E27FC236}">
                <a16:creationId xmlns:a16="http://schemas.microsoft.com/office/drawing/2014/main" id="{060949EC-8F41-4C0C-802F-E05F6DDDA309}"/>
              </a:ext>
            </a:extLst>
          </p:cNvPr>
          <p:cNvSpPr/>
          <p:nvPr/>
        </p:nvSpPr>
        <p:spPr>
          <a:xfrm rot="10800000">
            <a:off x="7308964" y="4506177"/>
            <a:ext cx="204346" cy="743921"/>
          </a:xfrm>
          <a:prstGeom prst="leftBrace">
            <a:avLst>
              <a:gd name="adj1" fmla="val 102112"/>
              <a:gd name="adj2" fmla="val 48821"/>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Rectangle 2">
            <a:extLst>
              <a:ext uri="{FF2B5EF4-FFF2-40B4-BE49-F238E27FC236}">
                <a16:creationId xmlns:a16="http://schemas.microsoft.com/office/drawing/2014/main" id="{74623797-9AD7-4C09-9E85-9CEF20E4049F}"/>
              </a:ext>
            </a:extLst>
          </p:cNvPr>
          <p:cNvSpPr/>
          <p:nvPr/>
        </p:nvSpPr>
        <p:spPr>
          <a:xfrm>
            <a:off x="1918694" y="1796835"/>
            <a:ext cx="977896" cy="369332"/>
          </a:xfrm>
          <a:prstGeom prst="rect">
            <a:avLst/>
          </a:prstGeom>
        </p:spPr>
        <p:txBody>
          <a:bodyPr wrap="none">
            <a:spAutoFit/>
          </a:bodyPr>
          <a:lstStyle/>
          <a:p>
            <a:r>
              <a:rPr lang="fr-CA" dirty="0"/>
              <a:t>Volts (V)</a:t>
            </a:r>
          </a:p>
        </p:txBody>
      </p:sp>
      <p:sp>
        <p:nvSpPr>
          <p:cNvPr id="4" name="Rectangle 3">
            <a:extLst>
              <a:ext uri="{FF2B5EF4-FFF2-40B4-BE49-F238E27FC236}">
                <a16:creationId xmlns:a16="http://schemas.microsoft.com/office/drawing/2014/main" id="{5123D1AA-4800-463B-AC8E-D27D3229CD92}"/>
              </a:ext>
            </a:extLst>
          </p:cNvPr>
          <p:cNvSpPr/>
          <p:nvPr/>
        </p:nvSpPr>
        <p:spPr>
          <a:xfrm>
            <a:off x="6835464" y="1371811"/>
            <a:ext cx="1355692" cy="369332"/>
          </a:xfrm>
          <a:prstGeom prst="rect">
            <a:avLst/>
          </a:prstGeom>
        </p:spPr>
        <p:txBody>
          <a:bodyPr wrap="none">
            <a:spAutoFit/>
          </a:bodyPr>
          <a:lstStyle/>
          <a:p>
            <a:r>
              <a:rPr lang="fr-CA" dirty="0"/>
              <a:t>Ampères (A)</a:t>
            </a:r>
          </a:p>
        </p:txBody>
      </p:sp>
      <p:sp>
        <p:nvSpPr>
          <p:cNvPr id="20" name="Rectangle 19">
            <a:extLst>
              <a:ext uri="{FF2B5EF4-FFF2-40B4-BE49-F238E27FC236}">
                <a16:creationId xmlns:a16="http://schemas.microsoft.com/office/drawing/2014/main" id="{6518CD24-ABD8-4EBD-8A8B-950665EA8619}"/>
              </a:ext>
            </a:extLst>
          </p:cNvPr>
          <p:cNvSpPr/>
          <p:nvPr/>
        </p:nvSpPr>
        <p:spPr>
          <a:xfrm>
            <a:off x="8561522" y="3802671"/>
            <a:ext cx="1474250" cy="369332"/>
          </a:xfrm>
          <a:prstGeom prst="rect">
            <a:avLst/>
          </a:prstGeom>
        </p:spPr>
        <p:txBody>
          <a:bodyPr wrap="none">
            <a:spAutoFit/>
          </a:bodyPr>
          <a:lstStyle/>
          <a:p>
            <a:r>
              <a:rPr lang="fr-CA" dirty="0"/>
              <a:t>Puissance (W)</a:t>
            </a:r>
          </a:p>
        </p:txBody>
      </p:sp>
      <p:sp>
        <p:nvSpPr>
          <p:cNvPr id="7" name="Rectangle 6">
            <a:extLst>
              <a:ext uri="{FF2B5EF4-FFF2-40B4-BE49-F238E27FC236}">
                <a16:creationId xmlns:a16="http://schemas.microsoft.com/office/drawing/2014/main" id="{7201CB91-F414-4673-A586-49D8272A0337}"/>
              </a:ext>
            </a:extLst>
          </p:cNvPr>
          <p:cNvSpPr/>
          <p:nvPr/>
        </p:nvSpPr>
        <p:spPr>
          <a:xfrm>
            <a:off x="5043235" y="5263371"/>
            <a:ext cx="1116011" cy="369332"/>
          </a:xfrm>
          <a:prstGeom prst="rect">
            <a:avLst/>
          </a:prstGeom>
        </p:spPr>
        <p:txBody>
          <a:bodyPr wrap="none">
            <a:spAutoFit/>
          </a:bodyPr>
          <a:lstStyle/>
          <a:p>
            <a:r>
              <a:rPr lang="fr-FR" dirty="0"/>
              <a:t>Ohms (</a:t>
            </a:r>
            <a:r>
              <a:rPr lang="el-GR" dirty="0"/>
              <a:t>Ω</a:t>
            </a:r>
            <a:r>
              <a:rPr lang="fr-CA" dirty="0"/>
              <a:t>)</a:t>
            </a:r>
          </a:p>
        </p:txBody>
      </p:sp>
      <p:cxnSp>
        <p:nvCxnSpPr>
          <p:cNvPr id="22" name="Connecteur droit avec flèche 21">
            <a:extLst>
              <a:ext uri="{FF2B5EF4-FFF2-40B4-BE49-F238E27FC236}">
                <a16:creationId xmlns:a16="http://schemas.microsoft.com/office/drawing/2014/main" id="{ADB0FD99-373C-4B30-B244-1A3454EBD14C}"/>
              </a:ext>
            </a:extLst>
          </p:cNvPr>
          <p:cNvCxnSpPr>
            <a:cxnSpLocks/>
          </p:cNvCxnSpPr>
          <p:nvPr/>
        </p:nvCxnSpPr>
        <p:spPr>
          <a:xfrm>
            <a:off x="3720982" y="2862841"/>
            <a:ext cx="119034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4C10467F-73EE-4312-95B4-07F2FC628FE5}"/>
              </a:ext>
            </a:extLst>
          </p:cNvPr>
          <p:cNvSpPr/>
          <p:nvPr/>
        </p:nvSpPr>
        <p:spPr>
          <a:xfrm>
            <a:off x="992456" y="2166168"/>
            <a:ext cx="2901834" cy="1636504"/>
          </a:xfrm>
          <a:prstGeom prst="round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pression de l’eau c’est comme la tension électrique. Elle «pousse» et enclenche le déplacement des molécules d’eau. </a:t>
            </a:r>
          </a:p>
        </p:txBody>
      </p:sp>
    </p:spTree>
    <p:extLst>
      <p:ext uri="{BB962C8B-B14F-4D97-AF65-F5344CB8AC3E}">
        <p14:creationId xmlns:p14="http://schemas.microsoft.com/office/powerpoint/2010/main" val="3884399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922071" y="3158058"/>
            <a:ext cx="5880382" cy="781553"/>
          </a:xfrm>
        </p:spPr>
        <p:txBody>
          <a:bodyPr>
            <a:normAutofit/>
          </a:bodyPr>
          <a:lstStyle/>
          <a:p>
            <a:r>
              <a:rPr lang="fr-CA" dirty="0"/>
              <a:t>Le schéma de circuit</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6096000" y="1690643"/>
            <a:ext cx="5173929" cy="4862557"/>
          </a:xfrm>
        </p:spPr>
        <p:txBody>
          <a:bodyPr>
            <a:normAutofit/>
          </a:bodyPr>
          <a:lstStyle/>
          <a:p>
            <a:pPr marL="0" indent="0" algn="l">
              <a:lnSpc>
                <a:spcPct val="100000"/>
              </a:lnSpc>
              <a:buNone/>
            </a:pPr>
            <a:r>
              <a:rPr lang="fr-CA" sz="2400" b="0" i="0" u="none" strike="noStrike" baseline="0" dirty="0"/>
              <a:t>Un schéma de circuit est une représentation </a:t>
            </a:r>
            <a:r>
              <a:rPr lang="fr-CA" sz="2400" dirty="0"/>
              <a:t>schématique </a:t>
            </a:r>
            <a:r>
              <a:rPr lang="fr-CA" sz="2400" b="0" i="0" u="none" strike="noStrike" baseline="0" dirty="0"/>
              <a:t>de la connectique d’un circuit électrique. Les composants électriques sont représentés en tant que symboles pour faciliter leur reproduction et leur identification. Ce qui est important est de représenter comment les éléments sont reliés entre eux et non leur disposition exacte dans l’espace. </a:t>
            </a:r>
          </a:p>
        </p:txBody>
      </p:sp>
    </p:spTree>
    <p:extLst>
      <p:ext uri="{BB962C8B-B14F-4D97-AF65-F5344CB8AC3E}">
        <p14:creationId xmlns:p14="http://schemas.microsoft.com/office/powerpoint/2010/main" val="210092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Source de tension</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957781" y="1213550"/>
            <a:ext cx="10399580" cy="1049833"/>
          </a:xfrm>
        </p:spPr>
        <p:txBody>
          <a:bodyPr>
            <a:normAutofit/>
          </a:bodyPr>
          <a:lstStyle/>
          <a:p>
            <a:pPr marL="0" indent="0">
              <a:lnSpc>
                <a:spcPct val="100000"/>
              </a:lnSpc>
              <a:buFont typeface="Arial" panose="020B0604020202020204" pitchFamily="34" charset="0"/>
              <a:buNone/>
            </a:pPr>
            <a:r>
              <a:rPr lang="fr-CA" sz="1800" dirty="0"/>
              <a:t>Un schéma de circuit commence toujours avec une source de tension qui est représenté sous une forme </a:t>
            </a:r>
            <a:r>
              <a:rPr lang="fr-CA" sz="1800" b="1" dirty="0"/>
              <a:t>très</a:t>
            </a:r>
            <a:r>
              <a:rPr lang="fr-CA" sz="1800" dirty="0"/>
              <a:t> abstraite. Une source de tension a toujours deux pôles. Un positif et un négatif. </a:t>
            </a:r>
          </a:p>
          <a:p>
            <a:pPr marL="0" indent="0">
              <a:lnSpc>
                <a:spcPct val="100000"/>
              </a:lnSpc>
              <a:buFont typeface="Arial" panose="020B0604020202020204" pitchFamily="34" charset="0"/>
              <a:buNone/>
            </a:pPr>
            <a:r>
              <a:rPr lang="fr-CA" sz="1800" dirty="0"/>
              <a:t>Dans les circuits présentés dans ce cours, la source de tension est représenté par </a:t>
            </a:r>
            <a:r>
              <a:rPr lang="fr-CA" sz="1800" b="1" dirty="0"/>
              <a:t>une paire de symboles.</a:t>
            </a:r>
            <a:endParaRPr lang="fr-CA" sz="1800" dirty="0"/>
          </a:p>
        </p:txBody>
      </p:sp>
      <p:pic>
        <p:nvPicPr>
          <p:cNvPr id="7" name="Image 6">
            <a:extLst>
              <a:ext uri="{FF2B5EF4-FFF2-40B4-BE49-F238E27FC236}">
                <a16:creationId xmlns:a16="http://schemas.microsoft.com/office/drawing/2014/main" id="{40A07725-8615-49AA-AB08-706A619242EF}"/>
              </a:ext>
            </a:extLst>
          </p:cNvPr>
          <p:cNvPicPr>
            <a:picLocks noChangeAspect="1"/>
          </p:cNvPicPr>
          <p:nvPr/>
        </p:nvPicPr>
        <p:blipFill>
          <a:blip r:embed="rId2"/>
          <a:stretch>
            <a:fillRect/>
          </a:stretch>
        </p:blipFill>
        <p:spPr>
          <a:xfrm>
            <a:off x="7539077" y="2507743"/>
            <a:ext cx="1124107" cy="952633"/>
          </a:xfrm>
          <a:prstGeom prst="rect">
            <a:avLst/>
          </a:prstGeom>
        </p:spPr>
      </p:pic>
      <p:sp>
        <p:nvSpPr>
          <p:cNvPr id="9" name="ZoneTexte 8">
            <a:extLst>
              <a:ext uri="{FF2B5EF4-FFF2-40B4-BE49-F238E27FC236}">
                <a16:creationId xmlns:a16="http://schemas.microsoft.com/office/drawing/2014/main" id="{EF6D3C69-437D-4C54-9CE7-E0799B34326D}"/>
              </a:ext>
            </a:extLst>
          </p:cNvPr>
          <p:cNvSpPr txBox="1"/>
          <p:nvPr/>
        </p:nvSpPr>
        <p:spPr>
          <a:xfrm>
            <a:off x="1346427" y="3460376"/>
            <a:ext cx="4146385" cy="369332"/>
          </a:xfrm>
          <a:prstGeom prst="rect">
            <a:avLst/>
          </a:prstGeom>
          <a:noFill/>
        </p:spPr>
        <p:txBody>
          <a:bodyPr wrap="square">
            <a:spAutoFit/>
          </a:bodyPr>
          <a:lstStyle/>
          <a:p>
            <a:pPr algn="ctr"/>
            <a:r>
              <a:rPr lang="fr-CA" sz="1800" dirty="0"/>
              <a:t>Pôle </a:t>
            </a:r>
            <a:r>
              <a:rPr lang="fr-CA" sz="1800" dirty="0">
                <a:solidFill>
                  <a:schemeClr val="tx2"/>
                </a:solidFill>
              </a:rPr>
              <a:t>positif (+)</a:t>
            </a:r>
            <a:endParaRPr lang="fr-CA" dirty="0">
              <a:solidFill>
                <a:schemeClr val="tx2"/>
              </a:solidFill>
            </a:endParaRPr>
          </a:p>
        </p:txBody>
      </p:sp>
      <p:sp>
        <p:nvSpPr>
          <p:cNvPr id="10" name="ZoneTexte 9">
            <a:extLst>
              <a:ext uri="{FF2B5EF4-FFF2-40B4-BE49-F238E27FC236}">
                <a16:creationId xmlns:a16="http://schemas.microsoft.com/office/drawing/2014/main" id="{A7D0002A-C99E-4F39-8474-084C0E59CFE4}"/>
              </a:ext>
            </a:extLst>
          </p:cNvPr>
          <p:cNvSpPr txBox="1"/>
          <p:nvPr/>
        </p:nvSpPr>
        <p:spPr>
          <a:xfrm>
            <a:off x="6254291" y="3460376"/>
            <a:ext cx="3693681" cy="646331"/>
          </a:xfrm>
          <a:prstGeom prst="rect">
            <a:avLst/>
          </a:prstGeom>
          <a:noFill/>
        </p:spPr>
        <p:txBody>
          <a:bodyPr wrap="square">
            <a:spAutoFit/>
          </a:bodyPr>
          <a:lstStyle/>
          <a:p>
            <a:pPr algn="ctr"/>
            <a:r>
              <a:rPr lang="fr-CA" sz="1800" dirty="0"/>
              <a:t>Pôle </a:t>
            </a:r>
            <a:r>
              <a:rPr lang="fr-CA" sz="1800" dirty="0">
                <a:solidFill>
                  <a:schemeClr val="tx2"/>
                </a:solidFill>
              </a:rPr>
              <a:t>négatif (-) aussi appelé </a:t>
            </a:r>
            <a:r>
              <a:rPr lang="fr-CA" sz="1800" i="1" dirty="0">
                <a:solidFill>
                  <a:schemeClr val="tx2"/>
                </a:solidFill>
              </a:rPr>
              <a:t>Ground </a:t>
            </a:r>
            <a:r>
              <a:rPr lang="fr-CA" sz="1800" dirty="0">
                <a:solidFill>
                  <a:schemeClr val="tx2"/>
                </a:solidFill>
              </a:rPr>
              <a:t>en anglais et qu</a:t>
            </a:r>
            <a:r>
              <a:rPr lang="fr-CA" dirty="0">
                <a:solidFill>
                  <a:schemeClr val="tx2"/>
                </a:solidFill>
              </a:rPr>
              <a:t>i s’abrège GND.</a:t>
            </a:r>
          </a:p>
        </p:txBody>
      </p:sp>
      <p:pic>
        <p:nvPicPr>
          <p:cNvPr id="4" name="Image 3">
            <a:extLst>
              <a:ext uri="{FF2B5EF4-FFF2-40B4-BE49-F238E27FC236}">
                <a16:creationId xmlns:a16="http://schemas.microsoft.com/office/drawing/2014/main" id="{97B46189-B458-40B6-9B5D-C77B6CEDC46E}"/>
              </a:ext>
            </a:extLst>
          </p:cNvPr>
          <p:cNvPicPr>
            <a:picLocks noChangeAspect="1"/>
          </p:cNvPicPr>
          <p:nvPr/>
        </p:nvPicPr>
        <p:blipFill>
          <a:blip r:embed="rId3"/>
          <a:stretch>
            <a:fillRect/>
          </a:stretch>
        </p:blipFill>
        <p:spPr>
          <a:xfrm>
            <a:off x="2744090" y="2399369"/>
            <a:ext cx="929527" cy="1029631"/>
          </a:xfrm>
          <a:prstGeom prst="rect">
            <a:avLst/>
          </a:prstGeom>
        </p:spPr>
      </p:pic>
      <p:sp>
        <p:nvSpPr>
          <p:cNvPr id="12" name="ZoneTexte 11">
            <a:extLst>
              <a:ext uri="{FF2B5EF4-FFF2-40B4-BE49-F238E27FC236}">
                <a16:creationId xmlns:a16="http://schemas.microsoft.com/office/drawing/2014/main" id="{0454D004-E334-4B46-834D-DF019FBED154}"/>
              </a:ext>
            </a:extLst>
          </p:cNvPr>
          <p:cNvSpPr txBox="1"/>
          <p:nvPr/>
        </p:nvSpPr>
        <p:spPr>
          <a:xfrm>
            <a:off x="3673617" y="5884533"/>
            <a:ext cx="3693681" cy="646331"/>
          </a:xfrm>
          <a:prstGeom prst="rect">
            <a:avLst/>
          </a:prstGeom>
          <a:noFill/>
        </p:spPr>
        <p:txBody>
          <a:bodyPr wrap="square">
            <a:spAutoFit/>
          </a:bodyPr>
          <a:lstStyle/>
          <a:p>
            <a:pPr algn="ctr"/>
            <a:r>
              <a:rPr lang="fr-CA" sz="1800" dirty="0"/>
              <a:t>Les deux pôles peuvent aussi être représentés ensembles</a:t>
            </a:r>
            <a:endParaRPr lang="fr-CA" dirty="0">
              <a:solidFill>
                <a:schemeClr val="tx2"/>
              </a:solidFill>
            </a:endParaRPr>
          </a:p>
        </p:txBody>
      </p:sp>
      <p:pic>
        <p:nvPicPr>
          <p:cNvPr id="14" name="Image 13">
            <a:extLst>
              <a:ext uri="{FF2B5EF4-FFF2-40B4-BE49-F238E27FC236}">
                <a16:creationId xmlns:a16="http://schemas.microsoft.com/office/drawing/2014/main" id="{7E819A39-8747-4B3F-9F59-E763AE26219F}"/>
              </a:ext>
            </a:extLst>
          </p:cNvPr>
          <p:cNvPicPr>
            <a:picLocks noChangeAspect="1"/>
          </p:cNvPicPr>
          <p:nvPr/>
        </p:nvPicPr>
        <p:blipFill>
          <a:blip r:embed="rId4"/>
          <a:stretch>
            <a:fillRect/>
          </a:stretch>
        </p:blipFill>
        <p:spPr>
          <a:xfrm>
            <a:off x="4734370" y="4500613"/>
            <a:ext cx="1289915" cy="1289915"/>
          </a:xfrm>
          <a:prstGeom prst="rect">
            <a:avLst/>
          </a:prstGeom>
        </p:spPr>
      </p:pic>
    </p:spTree>
    <p:extLst>
      <p:ext uri="{BB962C8B-B14F-4D97-AF65-F5344CB8AC3E}">
        <p14:creationId xmlns:p14="http://schemas.microsoft.com/office/powerpoint/2010/main" val="1415845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00E6A5F-30D2-4250-A5F4-FEDA0A1FCE32}"/>
              </a:ext>
            </a:extLst>
          </p:cNvPr>
          <p:cNvPicPr>
            <a:picLocks noChangeAspect="1"/>
          </p:cNvPicPr>
          <p:nvPr/>
        </p:nvPicPr>
        <p:blipFill>
          <a:blip r:embed="rId2"/>
          <a:stretch>
            <a:fillRect/>
          </a:stretch>
        </p:blipFill>
        <p:spPr>
          <a:xfrm rot="5400000">
            <a:off x="4927764" y="2356170"/>
            <a:ext cx="5011740" cy="309695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La platine d’expérimentation</a:t>
            </a:r>
          </a:p>
        </p:txBody>
      </p:sp>
      <p:sp>
        <p:nvSpPr>
          <p:cNvPr id="3" name="Espace réservé du contenu 2">
            <a:extLst>
              <a:ext uri="{FF2B5EF4-FFF2-40B4-BE49-F238E27FC236}">
                <a16:creationId xmlns:a16="http://schemas.microsoft.com/office/drawing/2014/main" id="{EF88CA4B-B57F-4EF1-999B-5FEC3A23AEF0}"/>
              </a:ext>
            </a:extLst>
          </p:cNvPr>
          <p:cNvSpPr>
            <a:spLocks noGrp="1"/>
          </p:cNvSpPr>
          <p:nvPr>
            <p:ph idx="1"/>
          </p:nvPr>
        </p:nvSpPr>
        <p:spPr>
          <a:xfrm>
            <a:off x="1035247" y="1580734"/>
            <a:ext cx="3512318" cy="5097437"/>
          </a:xfrm>
        </p:spPr>
        <p:txBody>
          <a:bodyPr>
            <a:normAutofit/>
          </a:bodyPr>
          <a:lstStyle/>
          <a:p>
            <a:pPr marL="0" indent="0" algn="l">
              <a:lnSpc>
                <a:spcPct val="120000"/>
              </a:lnSpc>
              <a:buNone/>
            </a:pPr>
            <a:r>
              <a:rPr lang="fr-CA" sz="1600" b="0" i="0" u="none" strike="noStrike" baseline="0" dirty="0"/>
              <a:t>Une platine d’expérimentation (</a:t>
            </a:r>
            <a:r>
              <a:rPr lang="fr-CA" sz="1600" b="0" i="1" u="none" strike="noStrike" baseline="0" dirty="0" err="1"/>
              <a:t>breadboard</a:t>
            </a:r>
            <a:r>
              <a:rPr lang="fr-CA" sz="1600" b="0" i="1" u="none" strike="noStrike" baseline="0" dirty="0"/>
              <a:t> </a:t>
            </a:r>
            <a:r>
              <a:rPr lang="fr-CA" sz="1600" b="0" u="none" strike="noStrike" baseline="0" dirty="0"/>
              <a:t>en anglais</a:t>
            </a:r>
            <a:r>
              <a:rPr lang="fr-CA" sz="1600" b="0" i="0" u="none" strike="noStrike" baseline="0" dirty="0"/>
              <a:t>) permet de réaliser des prototypes de circuits électroniques sans soudure et donc de pouvoir réutiliser les composants. </a:t>
            </a:r>
          </a:p>
          <a:p>
            <a:pPr marL="0" indent="0" algn="l">
              <a:lnSpc>
                <a:spcPct val="120000"/>
              </a:lnSpc>
              <a:buNone/>
            </a:pPr>
            <a:r>
              <a:rPr lang="fr-CA" sz="1600" b="0" i="0" u="none" strike="noStrike" baseline="0" dirty="0"/>
              <a:t>Tous les connecteurs dans une rangée intérieure de 5 sont reliés entre eux. Donc si on branche deux éléments dans un groupe de cinq connecteurs, ils seront reliés entre eux. </a:t>
            </a:r>
          </a:p>
          <a:p>
            <a:pPr marL="0" indent="0" algn="l">
              <a:lnSpc>
                <a:spcPct val="120000"/>
              </a:lnSpc>
              <a:buNone/>
            </a:pPr>
            <a:r>
              <a:rPr lang="fr-CA" sz="1600" b="0" i="0" u="none" strike="noStrike" baseline="0" dirty="0"/>
              <a:t>Les connecteurs </a:t>
            </a:r>
            <a:r>
              <a:rPr lang="fr-CA" sz="1600" dirty="0"/>
              <a:t>extérieurs sont </a:t>
            </a:r>
            <a:r>
              <a:rPr lang="fr-CA" sz="1600" dirty="0">
                <a:solidFill>
                  <a:schemeClr val="tx2"/>
                </a:solidFill>
              </a:rPr>
              <a:t>électriquement reliées entre eux selon la ligne imprimée bleue </a:t>
            </a:r>
            <a:r>
              <a:rPr lang="fr-CA" sz="1600" dirty="0">
                <a:solidFill>
                  <a:schemeClr val="bg1"/>
                </a:solidFill>
                <a:highlight>
                  <a:srgbClr val="0000FF"/>
                </a:highlight>
              </a:rPr>
              <a:t>négatif (-)</a:t>
            </a:r>
            <a:r>
              <a:rPr lang="fr-CA" sz="1600" dirty="0">
                <a:solidFill>
                  <a:schemeClr val="tx2"/>
                </a:solidFill>
                <a:highlight>
                  <a:srgbClr val="0000FF"/>
                </a:highlight>
              </a:rPr>
              <a:t> </a:t>
            </a:r>
            <a:r>
              <a:rPr lang="fr-CA" sz="1600" dirty="0">
                <a:solidFill>
                  <a:schemeClr val="tx2"/>
                </a:solidFill>
              </a:rPr>
              <a:t>ou rouge </a:t>
            </a:r>
            <a:r>
              <a:rPr lang="fr-CA" sz="1600" dirty="0">
                <a:solidFill>
                  <a:schemeClr val="bg1"/>
                </a:solidFill>
                <a:highlight>
                  <a:srgbClr val="FF0000"/>
                </a:highlight>
              </a:rPr>
              <a:t>positif (+).</a:t>
            </a:r>
            <a:endParaRPr lang="fr-CA" sz="1600" b="0" i="0" u="none" strike="noStrike" baseline="0" dirty="0">
              <a:highlight>
                <a:srgbClr val="FF0000"/>
              </a:highlight>
            </a:endParaRPr>
          </a:p>
        </p:txBody>
      </p:sp>
      <p:cxnSp>
        <p:nvCxnSpPr>
          <p:cNvPr id="24" name="Connecteur droit avec flèche 23">
            <a:extLst>
              <a:ext uri="{FF2B5EF4-FFF2-40B4-BE49-F238E27FC236}">
                <a16:creationId xmlns:a16="http://schemas.microsoft.com/office/drawing/2014/main" id="{D9AC63CB-10BC-4224-B821-7D66B775F742}"/>
              </a:ext>
            </a:extLst>
          </p:cNvPr>
          <p:cNvCxnSpPr>
            <a:cxnSpLocks/>
          </p:cNvCxnSpPr>
          <p:nvPr/>
        </p:nvCxnSpPr>
        <p:spPr>
          <a:xfrm flipH="1" flipV="1">
            <a:off x="8903861" y="3992370"/>
            <a:ext cx="737353" cy="26501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35892DE-0ED7-4E97-BE15-C4DECABF2E76}"/>
              </a:ext>
            </a:extLst>
          </p:cNvPr>
          <p:cNvCxnSpPr>
            <a:cxnSpLocks/>
          </p:cNvCxnSpPr>
          <p:nvPr/>
        </p:nvCxnSpPr>
        <p:spPr>
          <a:xfrm>
            <a:off x="5335816" y="1726329"/>
            <a:ext cx="637694" cy="94850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1979071-2840-43A9-B16F-0381F340EFC5}"/>
              </a:ext>
            </a:extLst>
          </p:cNvPr>
          <p:cNvSpPr txBox="1"/>
          <p:nvPr/>
        </p:nvSpPr>
        <p:spPr>
          <a:xfrm>
            <a:off x="5067570" y="1239129"/>
            <a:ext cx="2069499"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longues colonnes sont utilisées pour connecter le pôle </a:t>
            </a:r>
            <a:r>
              <a:rPr lang="fr-CA" sz="1100" dirty="0">
                <a:solidFill>
                  <a:schemeClr val="bg1"/>
                </a:solidFill>
                <a:highlight>
                  <a:srgbClr val="0000FF"/>
                </a:highlight>
              </a:rPr>
              <a:t>négatif (-)</a:t>
            </a:r>
            <a:r>
              <a:rPr lang="fr-CA" sz="1100" dirty="0">
                <a:solidFill>
                  <a:schemeClr val="bg1"/>
                </a:solidFill>
              </a:rPr>
              <a:t> </a:t>
            </a:r>
            <a:r>
              <a:rPr lang="fr-CA" sz="1100" dirty="0">
                <a:solidFill>
                  <a:schemeClr val="tx2"/>
                </a:solidFill>
              </a:rPr>
              <a:t>et le pôle</a:t>
            </a:r>
            <a:r>
              <a:rPr lang="fr-CA" sz="1100" dirty="0">
                <a:solidFill>
                  <a:schemeClr val="bg1"/>
                </a:solidFill>
              </a:rPr>
              <a:t> </a:t>
            </a:r>
            <a:r>
              <a:rPr lang="fr-CA" sz="1100" dirty="0">
                <a:solidFill>
                  <a:schemeClr val="bg1"/>
                </a:solidFill>
                <a:highlight>
                  <a:srgbClr val="FF0000"/>
                </a:highlight>
              </a:rPr>
              <a:t>positif</a:t>
            </a:r>
            <a:r>
              <a:rPr lang="fr-CA" sz="1100" dirty="0">
                <a:solidFill>
                  <a:schemeClr val="tx2"/>
                </a:solidFill>
                <a:highlight>
                  <a:srgbClr val="FF0000"/>
                </a:highlight>
              </a:rPr>
              <a:t> (+).</a:t>
            </a:r>
          </a:p>
        </p:txBody>
      </p:sp>
      <p:sp>
        <p:nvSpPr>
          <p:cNvPr id="53" name="ZoneTexte 52">
            <a:extLst>
              <a:ext uri="{FF2B5EF4-FFF2-40B4-BE49-F238E27FC236}">
                <a16:creationId xmlns:a16="http://schemas.microsoft.com/office/drawing/2014/main" id="{10C28F27-7B70-4CF2-9D2F-635DD20FBE4F}"/>
              </a:ext>
            </a:extLst>
          </p:cNvPr>
          <p:cNvSpPr txBox="1"/>
          <p:nvPr/>
        </p:nvSpPr>
        <p:spPr>
          <a:xfrm>
            <a:off x="8869440" y="1580734"/>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intérieurs sont électriquement reliées entre eux par groupes de 5</a:t>
            </a:r>
          </a:p>
        </p:txBody>
      </p:sp>
      <p:sp>
        <p:nvSpPr>
          <p:cNvPr id="54" name="ZoneTexte 53">
            <a:extLst>
              <a:ext uri="{FF2B5EF4-FFF2-40B4-BE49-F238E27FC236}">
                <a16:creationId xmlns:a16="http://schemas.microsoft.com/office/drawing/2014/main" id="{94231BED-3280-420E-926F-9C2C22A63777}"/>
              </a:ext>
            </a:extLst>
          </p:cNvPr>
          <p:cNvSpPr txBox="1"/>
          <p:nvPr/>
        </p:nvSpPr>
        <p:spPr>
          <a:xfrm>
            <a:off x="9272538" y="2504343"/>
            <a:ext cx="1654277" cy="769441"/>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Les connecteurs extérieurs sont électriquement reliées entre eux selon la ligne imprimée bleue ou rouge</a:t>
            </a:r>
          </a:p>
        </p:txBody>
      </p:sp>
      <p:cxnSp>
        <p:nvCxnSpPr>
          <p:cNvPr id="55" name="Connecteur droit avec flèche 54">
            <a:extLst>
              <a:ext uri="{FF2B5EF4-FFF2-40B4-BE49-F238E27FC236}">
                <a16:creationId xmlns:a16="http://schemas.microsoft.com/office/drawing/2014/main" id="{7DB909F6-4651-4A51-873A-D1F77B1E729A}"/>
              </a:ext>
            </a:extLst>
          </p:cNvPr>
          <p:cNvCxnSpPr>
            <a:cxnSpLocks/>
            <a:stCxn id="53" idx="1"/>
          </p:cNvCxnSpPr>
          <p:nvPr/>
        </p:nvCxnSpPr>
        <p:spPr>
          <a:xfrm flipH="1" flipV="1">
            <a:off x="8250204" y="1571843"/>
            <a:ext cx="619236" cy="3089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F597055-5B80-4E74-9C50-4B0EF9EC639E}"/>
              </a:ext>
            </a:extLst>
          </p:cNvPr>
          <p:cNvCxnSpPr>
            <a:cxnSpLocks/>
            <a:stCxn id="54" idx="1"/>
          </p:cNvCxnSpPr>
          <p:nvPr/>
        </p:nvCxnSpPr>
        <p:spPr>
          <a:xfrm flipH="1">
            <a:off x="8872382" y="2889064"/>
            <a:ext cx="400156" cy="1679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B9D698C4-BA48-47F8-9F00-AF32D30B6C19}"/>
              </a:ext>
            </a:extLst>
          </p:cNvPr>
          <p:cNvCxnSpPr>
            <a:cxnSpLocks/>
            <a:stCxn id="67" idx="1"/>
          </p:cNvCxnSpPr>
          <p:nvPr/>
        </p:nvCxnSpPr>
        <p:spPr>
          <a:xfrm flipH="1" flipV="1">
            <a:off x="7348368" y="5132999"/>
            <a:ext cx="1460682" cy="9383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5FFE582B-FCE8-408B-B206-7EC9BD1E8E19}"/>
              </a:ext>
            </a:extLst>
          </p:cNvPr>
          <p:cNvSpPr txBox="1"/>
          <p:nvPr/>
        </p:nvSpPr>
        <p:spPr>
          <a:xfrm>
            <a:off x="8809050" y="5855905"/>
            <a:ext cx="1965821" cy="43088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Il n’y a pas de lien électrique au-travers la «</a:t>
            </a:r>
            <a:r>
              <a:rPr lang="fr-CA" sz="1100" dirty="0" err="1">
                <a:solidFill>
                  <a:schemeClr val="tx2"/>
                </a:solidFill>
              </a:rPr>
              <a:t>goutière</a:t>
            </a:r>
            <a:r>
              <a:rPr lang="fr-CA" sz="1100" dirty="0">
                <a:solidFill>
                  <a:schemeClr val="tx2"/>
                </a:solidFill>
              </a:rPr>
              <a:t>».</a:t>
            </a:r>
          </a:p>
        </p:txBody>
      </p:sp>
      <p:sp>
        <p:nvSpPr>
          <p:cNvPr id="5" name="Explosion : 8 points 4">
            <a:extLst>
              <a:ext uri="{FF2B5EF4-FFF2-40B4-BE49-F238E27FC236}">
                <a16:creationId xmlns:a16="http://schemas.microsoft.com/office/drawing/2014/main" id="{AC9F5146-1701-491A-9C9F-61C65D6E826B}"/>
              </a:ext>
            </a:extLst>
          </p:cNvPr>
          <p:cNvSpPr/>
          <p:nvPr/>
        </p:nvSpPr>
        <p:spPr>
          <a:xfrm>
            <a:off x="9167460" y="3355289"/>
            <a:ext cx="2408915" cy="2376890"/>
          </a:xfrm>
          <a:prstGeom prst="star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100" dirty="0">
                <a:solidFill>
                  <a:schemeClr val="bg1"/>
                </a:solidFill>
              </a:rPr>
              <a:t>Attention! Les colonnes d’alimentation ne sont pas toujours reliées sur toute la longueur de la platine. Dans ce cas, il faut ajouter des ponts.</a:t>
            </a:r>
          </a:p>
        </p:txBody>
      </p:sp>
    </p:spTree>
    <p:extLst>
      <p:ext uri="{BB962C8B-B14F-4D97-AF65-F5344CB8AC3E}">
        <p14:creationId xmlns:p14="http://schemas.microsoft.com/office/powerpoint/2010/main" val="145221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1DFA9F1-52EB-42EC-89D9-0DDF9367972D}"/>
              </a:ext>
            </a:extLst>
          </p:cNvPr>
          <p:cNvPicPr>
            <a:picLocks noChangeAspect="1"/>
          </p:cNvPicPr>
          <p:nvPr/>
        </p:nvPicPr>
        <p:blipFill>
          <a:blip r:embed="rId2"/>
          <a:stretch>
            <a:fillRect/>
          </a:stretch>
        </p:blipFill>
        <p:spPr>
          <a:xfrm>
            <a:off x="6808391" y="1584512"/>
            <a:ext cx="4885207" cy="3688976"/>
          </a:xfrm>
          <a:prstGeom prst="rect">
            <a:avLst/>
          </a:prstGeom>
        </p:spPr>
      </p:pic>
      <p:pic>
        <p:nvPicPr>
          <p:cNvPr id="3" name="Image 2">
            <a:extLst>
              <a:ext uri="{FF2B5EF4-FFF2-40B4-BE49-F238E27FC236}">
                <a16:creationId xmlns:a16="http://schemas.microsoft.com/office/drawing/2014/main" id="{4CDB4E1C-DF92-4A15-A9FF-B1DD7C2CCBBD}"/>
              </a:ext>
            </a:extLst>
          </p:cNvPr>
          <p:cNvPicPr>
            <a:picLocks noChangeAspect="1"/>
          </p:cNvPicPr>
          <p:nvPr/>
        </p:nvPicPr>
        <p:blipFill>
          <a:blip r:embed="rId3"/>
          <a:stretch>
            <a:fillRect/>
          </a:stretch>
        </p:blipFill>
        <p:spPr>
          <a:xfrm>
            <a:off x="1080034" y="2118687"/>
            <a:ext cx="5428135" cy="2620625"/>
          </a:xfrm>
          <a:prstGeom prst="rect">
            <a:avLst/>
          </a:prstGeom>
        </p:spPr>
      </p:pic>
    </p:spTree>
    <p:extLst>
      <p:ext uri="{BB962C8B-B14F-4D97-AF65-F5344CB8AC3E}">
        <p14:creationId xmlns:p14="http://schemas.microsoft.com/office/powerpoint/2010/main" val="3161377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E0CB1-D47E-40CE-9F7B-E980F8436E42}"/>
              </a:ext>
            </a:extLst>
          </p:cNvPr>
          <p:cNvSpPr>
            <a:spLocks noGrp="1"/>
          </p:cNvSpPr>
          <p:nvPr>
            <p:ph type="title"/>
          </p:nvPr>
        </p:nvSpPr>
        <p:spPr/>
        <p:txBody>
          <a:bodyPr>
            <a:normAutofit/>
          </a:bodyPr>
          <a:lstStyle/>
          <a:p>
            <a:r>
              <a:rPr lang="en-CA" sz="3600" dirty="0"/>
              <a:t>LA DEL (DIODE ÉLECTROLUMINESCENTE)</a:t>
            </a:r>
            <a:endParaRPr lang="fr-CA" sz="3600" dirty="0"/>
          </a:p>
        </p:txBody>
      </p:sp>
      <p:sp>
        <p:nvSpPr>
          <p:cNvPr id="3" name="Espace réservé du contenu 2">
            <a:extLst>
              <a:ext uri="{FF2B5EF4-FFF2-40B4-BE49-F238E27FC236}">
                <a16:creationId xmlns:a16="http://schemas.microsoft.com/office/drawing/2014/main" id="{3860077B-8B41-4A15-8C37-D02C92570327}"/>
              </a:ext>
            </a:extLst>
          </p:cNvPr>
          <p:cNvSpPr>
            <a:spLocks noGrp="1"/>
          </p:cNvSpPr>
          <p:nvPr>
            <p:ph idx="1"/>
          </p:nvPr>
        </p:nvSpPr>
        <p:spPr>
          <a:xfrm>
            <a:off x="838200" y="1489940"/>
            <a:ext cx="7757160" cy="4851861"/>
          </a:xfrm>
        </p:spPr>
        <p:txBody>
          <a:bodyPr>
            <a:normAutofit/>
          </a:bodyPr>
          <a:lstStyle/>
          <a:p>
            <a:pPr>
              <a:lnSpc>
                <a:spcPct val="110000"/>
              </a:lnSpc>
            </a:pPr>
            <a:r>
              <a:rPr lang="fr-CA" dirty="0"/>
              <a:t>La diode électroluminescente (</a:t>
            </a:r>
            <a:r>
              <a:rPr lang="fr-CA" b="1" dirty="0">
                <a:solidFill>
                  <a:schemeClr val="accent1"/>
                </a:solidFill>
              </a:rPr>
              <a:t>DEL</a:t>
            </a:r>
            <a:r>
              <a:rPr lang="fr-CA" dirty="0"/>
              <a:t>) est un</a:t>
            </a:r>
            <a:r>
              <a:rPr lang="fr-CA" b="1" dirty="0">
                <a:solidFill>
                  <a:schemeClr val="accent1"/>
                </a:solidFill>
              </a:rPr>
              <a:t> actionneur </a:t>
            </a:r>
            <a:r>
              <a:rPr lang="fr-CA" dirty="0"/>
              <a:t>qui transforme un signal électrique en lumière. Elle est appelée «LED» en anglais. En utilisant divers matériaux semi-conducteurs, on fait varier la couleur de la lumière émise par la DEL. Il existe enfin une grande variété de formes de DEL.</a:t>
            </a:r>
          </a:p>
          <a:p>
            <a:pPr>
              <a:lnSpc>
                <a:spcPct val="110000"/>
              </a:lnSpc>
            </a:pPr>
            <a:r>
              <a:rPr lang="fr-CA" dirty="0"/>
              <a:t>Le courant électrique ne peut traverser la diode que dans le sens </a:t>
            </a:r>
            <a:r>
              <a:rPr lang="fr-CA" b="1" dirty="0">
                <a:solidFill>
                  <a:srgbClr val="C00000"/>
                </a:solidFill>
              </a:rPr>
              <a:t>de l’anode</a:t>
            </a:r>
            <a:r>
              <a:rPr lang="fr-CA" b="1" dirty="0">
                <a:solidFill>
                  <a:schemeClr val="accent1"/>
                </a:solidFill>
              </a:rPr>
              <a:t> </a:t>
            </a:r>
            <a:r>
              <a:rPr lang="fr-CA" dirty="0"/>
              <a:t>vers la </a:t>
            </a:r>
            <a:r>
              <a:rPr lang="fr-CA" b="1" dirty="0">
                <a:solidFill>
                  <a:srgbClr val="C00000"/>
                </a:solidFill>
              </a:rPr>
              <a:t>cathode</a:t>
            </a:r>
            <a:r>
              <a:rPr lang="fr-CA" dirty="0"/>
              <a:t>.</a:t>
            </a:r>
          </a:p>
          <a:p>
            <a:pPr>
              <a:lnSpc>
                <a:spcPct val="110000"/>
              </a:lnSpc>
            </a:pPr>
            <a:r>
              <a:rPr lang="fr-CA" dirty="0">
                <a:solidFill>
                  <a:schemeClr val="accent1"/>
                </a:solidFill>
              </a:rPr>
              <a:t>Attention</a:t>
            </a:r>
            <a:r>
              <a:rPr lang="fr-CA" b="1" dirty="0">
                <a:solidFill>
                  <a:schemeClr val="accent1"/>
                </a:solidFill>
              </a:rPr>
              <a:t>: </a:t>
            </a:r>
            <a:r>
              <a:rPr lang="fr-CA" b="1" dirty="0">
                <a:solidFill>
                  <a:srgbClr val="C00000"/>
                </a:solidFill>
              </a:rPr>
              <a:t>il faut limiter le courant qui traverse la DEL</a:t>
            </a:r>
            <a:r>
              <a:rPr lang="fr-CA" dirty="0"/>
              <a:t>. Pour les DEL du kit de ce cours, c’est d’environ</a:t>
            </a:r>
            <a:r>
              <a:rPr lang="fr-CA" b="1" dirty="0">
                <a:solidFill>
                  <a:schemeClr val="accent1"/>
                </a:solidFill>
              </a:rPr>
              <a:t> </a:t>
            </a:r>
            <a:r>
              <a:rPr lang="fr-CA" b="1" dirty="0">
                <a:solidFill>
                  <a:srgbClr val="C00000"/>
                </a:solidFill>
              </a:rPr>
              <a:t>0.02 Ampères (20 mA).</a:t>
            </a:r>
            <a:r>
              <a:rPr lang="fr-CA" b="1" dirty="0">
                <a:solidFill>
                  <a:schemeClr val="accent1"/>
                </a:solidFill>
              </a:rPr>
              <a:t>  </a:t>
            </a:r>
            <a:r>
              <a:rPr lang="fr-CA" dirty="0"/>
              <a:t>L’utilisation d’une résistance est obligatoire, pour ne pas griller la DEL.</a:t>
            </a:r>
          </a:p>
          <a:p>
            <a:pPr>
              <a:lnSpc>
                <a:spcPct val="110000"/>
              </a:lnSpc>
            </a:pPr>
            <a:r>
              <a:rPr lang="fr-CA" dirty="0"/>
              <a:t>La DEL crée aussi une chute de tension (</a:t>
            </a:r>
            <a:r>
              <a:rPr lang="fr-CA" i="1" dirty="0"/>
              <a:t>voltage drop</a:t>
            </a:r>
            <a:r>
              <a:rPr lang="fr-CA" dirty="0"/>
              <a:t>). </a:t>
            </a:r>
            <a:r>
              <a:rPr lang="fr-CA" b="1" dirty="0">
                <a:solidFill>
                  <a:srgbClr val="C00000"/>
                </a:solidFill>
              </a:rPr>
              <a:t>Les DEL du kit de ce </a:t>
            </a:r>
            <a:r>
              <a:rPr lang="fr-CA" b="1" dirty="0" err="1">
                <a:solidFill>
                  <a:srgbClr val="C00000"/>
                </a:solidFill>
              </a:rPr>
              <a:t>cpirs</a:t>
            </a:r>
            <a:r>
              <a:rPr lang="fr-CA" b="1" dirty="0">
                <a:solidFill>
                  <a:srgbClr val="C00000"/>
                </a:solidFill>
              </a:rPr>
              <a:t> créent une chute de tension (</a:t>
            </a:r>
            <a:r>
              <a:rPr lang="fr-CA" b="1" i="1" dirty="0">
                <a:solidFill>
                  <a:srgbClr val="C00000"/>
                </a:solidFill>
              </a:rPr>
              <a:t>voltage drop</a:t>
            </a:r>
            <a:r>
              <a:rPr lang="fr-CA" b="1" dirty="0">
                <a:solidFill>
                  <a:srgbClr val="C00000"/>
                </a:solidFill>
              </a:rPr>
              <a:t>) d’environ 2.1 Volts.</a:t>
            </a:r>
          </a:p>
        </p:txBody>
      </p:sp>
      <p:pic>
        <p:nvPicPr>
          <p:cNvPr id="4098" name="Picture 2" descr="led - Liberal Dictionary">
            <a:extLst>
              <a:ext uri="{FF2B5EF4-FFF2-40B4-BE49-F238E27FC236}">
                <a16:creationId xmlns:a16="http://schemas.microsoft.com/office/drawing/2014/main" id="{65D22C64-4518-45AD-A45B-2844759B9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41" r="24615"/>
          <a:stretch/>
        </p:blipFill>
        <p:spPr bwMode="auto">
          <a:xfrm>
            <a:off x="8794866" y="1330239"/>
            <a:ext cx="2277687" cy="485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778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86F3C-717A-4166-AF5B-CBD6848C069A}"/>
              </a:ext>
            </a:extLst>
          </p:cNvPr>
          <p:cNvSpPr>
            <a:spLocks noGrp="1"/>
          </p:cNvSpPr>
          <p:nvPr>
            <p:ph type="title"/>
          </p:nvPr>
        </p:nvSpPr>
        <p:spPr/>
        <p:txBody>
          <a:bodyPr/>
          <a:lstStyle/>
          <a:p>
            <a:r>
              <a:rPr lang="en-CA" dirty="0"/>
              <a:t>LA RÉSISTANCE</a:t>
            </a:r>
            <a:endParaRPr lang="fr-CA" dirty="0"/>
          </a:p>
        </p:txBody>
      </p:sp>
      <p:pic>
        <p:nvPicPr>
          <p:cNvPr id="5" name="Espace réservé du contenu 4" descr="Une image contenant chope, alimentation&#10;&#10;Description générée automatiquement">
            <a:extLst>
              <a:ext uri="{FF2B5EF4-FFF2-40B4-BE49-F238E27FC236}">
                <a16:creationId xmlns:a16="http://schemas.microsoft.com/office/drawing/2014/main" id="{8613C7CA-CC25-4BCA-B608-F2050AB8A168}"/>
              </a:ext>
            </a:extLst>
          </p:cNvPr>
          <p:cNvPicPr>
            <a:picLocks noGrp="1" noChangeAspect="1"/>
          </p:cNvPicPr>
          <p:nvPr>
            <p:ph idx="1"/>
          </p:nvPr>
        </p:nvPicPr>
        <p:blipFill>
          <a:blip r:embed="rId2"/>
          <a:stretch>
            <a:fillRect/>
          </a:stretch>
        </p:blipFill>
        <p:spPr>
          <a:xfrm>
            <a:off x="1298189" y="4085695"/>
            <a:ext cx="5336167" cy="2772305"/>
          </a:xfrm>
        </p:spPr>
      </p:pic>
      <p:sp>
        <p:nvSpPr>
          <p:cNvPr id="7" name="Rectangle 6">
            <a:extLst>
              <a:ext uri="{FF2B5EF4-FFF2-40B4-BE49-F238E27FC236}">
                <a16:creationId xmlns:a16="http://schemas.microsoft.com/office/drawing/2014/main" id="{0AA108A3-6469-4D17-A9E6-3DFD774AAA82}"/>
              </a:ext>
            </a:extLst>
          </p:cNvPr>
          <p:cNvSpPr/>
          <p:nvPr/>
        </p:nvSpPr>
        <p:spPr>
          <a:xfrm>
            <a:off x="1129553" y="1802830"/>
            <a:ext cx="10309412" cy="2031325"/>
          </a:xfrm>
          <a:prstGeom prst="rect">
            <a:avLst/>
          </a:prstGeom>
        </p:spPr>
        <p:txBody>
          <a:bodyPr wrap="square">
            <a:spAutoFit/>
          </a:bodyPr>
          <a:lstStyle/>
          <a:p>
            <a:r>
              <a:rPr lang="fr-CA" dirty="0"/>
              <a:t>Une résistance est un composant électrique dont la principale caractéristique est d'opposer une plus ou moins grande résistance mesurée en ohms (Ω) à la circulation du courant électrique.</a:t>
            </a:r>
          </a:p>
          <a:p>
            <a:endParaRPr lang="fr-CA" dirty="0"/>
          </a:p>
          <a:p>
            <a:r>
              <a:rPr lang="fr-CA" dirty="0"/>
              <a:t>Une résistance est un milieu peu conducteur; les électrons peinent à s’y déplacer. Leur énergie se dissipe alors en général sous forme de chaleur. C’est ce principe utilisé pour les bouilloires électriques ou les ampoules à filaments.</a:t>
            </a:r>
          </a:p>
          <a:p>
            <a:r>
              <a:rPr lang="fr-CA" b="1" dirty="0">
                <a:solidFill>
                  <a:schemeClr val="accent5"/>
                </a:solidFill>
              </a:rPr>
              <a:t>La valeur de la résistance se mesure en ohms (Ω) </a:t>
            </a:r>
            <a:r>
              <a:rPr lang="fr-CA" dirty="0"/>
              <a:t>et elle est déterminée par ses bandes de couleurs.</a:t>
            </a:r>
          </a:p>
          <a:p>
            <a:endParaRPr lang="fr-CA" dirty="0"/>
          </a:p>
        </p:txBody>
      </p:sp>
      <p:pic>
        <p:nvPicPr>
          <p:cNvPr id="10" name="Image 9">
            <a:extLst>
              <a:ext uri="{FF2B5EF4-FFF2-40B4-BE49-F238E27FC236}">
                <a16:creationId xmlns:a16="http://schemas.microsoft.com/office/drawing/2014/main" id="{98F9A041-ED4B-4717-9BCF-0468EEDD0DCC}"/>
              </a:ext>
            </a:extLst>
          </p:cNvPr>
          <p:cNvPicPr>
            <a:picLocks noChangeAspect="1"/>
          </p:cNvPicPr>
          <p:nvPr/>
        </p:nvPicPr>
        <p:blipFill>
          <a:blip r:embed="rId3"/>
          <a:stretch>
            <a:fillRect/>
          </a:stretch>
        </p:blipFill>
        <p:spPr>
          <a:xfrm>
            <a:off x="6736880" y="4725265"/>
            <a:ext cx="4191585" cy="1247949"/>
          </a:xfrm>
          <a:prstGeom prst="rect">
            <a:avLst/>
          </a:prstGeom>
        </p:spPr>
      </p:pic>
      <p:sp>
        <p:nvSpPr>
          <p:cNvPr id="12" name="Rectangle 11">
            <a:extLst>
              <a:ext uri="{FF2B5EF4-FFF2-40B4-BE49-F238E27FC236}">
                <a16:creationId xmlns:a16="http://schemas.microsoft.com/office/drawing/2014/main" id="{5442747C-09C8-4A04-AF87-3C28FC47541E}"/>
              </a:ext>
            </a:extLst>
          </p:cNvPr>
          <p:cNvSpPr/>
          <p:nvPr/>
        </p:nvSpPr>
        <p:spPr>
          <a:xfrm>
            <a:off x="6998330" y="3946297"/>
            <a:ext cx="4032659" cy="923330"/>
          </a:xfrm>
          <a:prstGeom prst="rect">
            <a:avLst/>
          </a:prstGeom>
        </p:spPr>
        <p:txBody>
          <a:bodyPr wrap="square">
            <a:spAutoFit/>
          </a:bodyPr>
          <a:lstStyle/>
          <a:p>
            <a:r>
              <a:rPr lang="fr-CA" dirty="0"/>
              <a:t>La résistance est schématisée de ces deux manières (européenne à gauche et américaine à droite):</a:t>
            </a:r>
          </a:p>
        </p:txBody>
      </p:sp>
    </p:spTree>
    <p:extLst>
      <p:ext uri="{BB962C8B-B14F-4D97-AF65-F5344CB8AC3E}">
        <p14:creationId xmlns:p14="http://schemas.microsoft.com/office/powerpoint/2010/main" val="1656989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056666" y="324303"/>
            <a:ext cx="8324098" cy="662529"/>
          </a:xfrm>
        </p:spPr>
        <p:txBody>
          <a:bodyPr anchor="b">
            <a:normAutofit fontScale="90000"/>
          </a:bodyPr>
          <a:lstStyle/>
          <a:p>
            <a:r>
              <a:rPr lang="fr-CA" sz="4100" dirty="0"/>
              <a:t>DAVID BOWN: TELE-PRESENT WIND</a:t>
            </a:r>
          </a:p>
        </p:txBody>
      </p:sp>
      <p:sp>
        <p:nvSpPr>
          <p:cNvPr id="7" name="Rectangle 6">
            <a:extLst>
              <a:ext uri="{FF2B5EF4-FFF2-40B4-BE49-F238E27FC236}">
                <a16:creationId xmlns:a16="http://schemas.microsoft.com/office/drawing/2014/main" id="{F2D79080-63A0-460D-85BA-972C1389FE6F}"/>
              </a:ext>
            </a:extLst>
          </p:cNvPr>
          <p:cNvSpPr/>
          <p:nvPr/>
        </p:nvSpPr>
        <p:spPr>
          <a:xfrm>
            <a:off x="1678008" y="5945408"/>
            <a:ext cx="8569027" cy="276999"/>
          </a:xfrm>
          <a:prstGeom prst="rect">
            <a:avLst/>
          </a:prstGeom>
          <a:solidFill>
            <a:schemeClr val="accent4"/>
          </a:solidFill>
        </p:spPr>
        <p:txBody>
          <a:bodyPr wrap="square">
            <a:spAutoFit/>
          </a:bodyPr>
          <a:lstStyle/>
          <a:p>
            <a:pPr algn="ctr"/>
            <a:r>
              <a:rPr lang="en-CA" sz="1200" dirty="0">
                <a:solidFill>
                  <a:schemeClr val="bg1"/>
                </a:solidFill>
                <a:hlinkClick r:id="rId2">
                  <a:extLst>
                    <a:ext uri="{A12FA001-AC4F-418D-AE19-62706E023703}">
                      <ahyp:hlinkClr xmlns:ahyp="http://schemas.microsoft.com/office/drawing/2018/hyperlinkcolor" val="tx"/>
                    </a:ext>
                  </a:extLst>
                </a:hlinkClick>
              </a:rPr>
              <a:t>tele-present wind — David Bowen</a:t>
            </a:r>
            <a:r>
              <a:rPr lang="en-CA" sz="1200" dirty="0">
                <a:solidFill>
                  <a:schemeClr val="bg1"/>
                </a:solidFill>
              </a:rPr>
              <a:t> </a:t>
            </a:r>
            <a:endParaRPr lang="fr-CA" sz="1200" dirty="0">
              <a:solidFill>
                <a:schemeClr val="bg1"/>
              </a:solidFill>
            </a:endParaRPr>
          </a:p>
        </p:txBody>
      </p:sp>
      <p:pic>
        <p:nvPicPr>
          <p:cNvPr id="5" name="Picture 4">
            <a:hlinkClick r:id="rId2"/>
            <a:extLst>
              <a:ext uri="{FF2B5EF4-FFF2-40B4-BE49-F238E27FC236}">
                <a16:creationId xmlns:a16="http://schemas.microsoft.com/office/drawing/2014/main" id="{644AEC56-FEE2-2C1D-7E0D-FC56B5B1C129}"/>
              </a:ext>
            </a:extLst>
          </p:cNvPr>
          <p:cNvPicPr>
            <a:picLocks noChangeAspect="1"/>
          </p:cNvPicPr>
          <p:nvPr/>
        </p:nvPicPr>
        <p:blipFill>
          <a:blip r:embed="rId3"/>
          <a:stretch>
            <a:fillRect/>
          </a:stretch>
        </p:blipFill>
        <p:spPr>
          <a:xfrm>
            <a:off x="1678007" y="1152147"/>
            <a:ext cx="8569027" cy="4793262"/>
          </a:xfrm>
          <a:prstGeom prst="rect">
            <a:avLst/>
          </a:prstGeom>
        </p:spPr>
      </p:pic>
    </p:spTree>
    <p:extLst>
      <p:ext uri="{BB962C8B-B14F-4D97-AF65-F5344CB8AC3E}">
        <p14:creationId xmlns:p14="http://schemas.microsoft.com/office/powerpoint/2010/main" val="153815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0E68AB-C6CB-4CDF-9D9D-35800F34450F}"/>
              </a:ext>
            </a:extLst>
          </p:cNvPr>
          <p:cNvSpPr>
            <a:spLocks noGrp="1"/>
          </p:cNvSpPr>
          <p:nvPr>
            <p:ph type="title"/>
          </p:nvPr>
        </p:nvSpPr>
        <p:spPr/>
        <p:txBody>
          <a:bodyPr>
            <a:normAutofit/>
          </a:bodyPr>
          <a:lstStyle/>
          <a:p>
            <a:r>
              <a:rPr lang="en-CA" sz="3600" dirty="0"/>
              <a:t>CALCULER LA VALEUR D’UNE RÉSISTANCE</a:t>
            </a:r>
            <a:endParaRPr lang="fr-CA" sz="3600" dirty="0"/>
          </a:p>
        </p:txBody>
      </p:sp>
      <p:pic>
        <p:nvPicPr>
          <p:cNvPr id="5" name="Espace réservé du contenu 4" descr="Une image contenant capture d’écran&#10;&#10;Description générée automatiquement">
            <a:extLst>
              <a:ext uri="{FF2B5EF4-FFF2-40B4-BE49-F238E27FC236}">
                <a16:creationId xmlns:a16="http://schemas.microsoft.com/office/drawing/2014/main" id="{D6E59312-770F-4FE6-AF74-C04563294869}"/>
              </a:ext>
            </a:extLst>
          </p:cNvPr>
          <p:cNvPicPr>
            <a:picLocks noGrp="1" noChangeAspect="1"/>
          </p:cNvPicPr>
          <p:nvPr>
            <p:ph idx="1"/>
          </p:nvPr>
        </p:nvPicPr>
        <p:blipFill>
          <a:blip r:embed="rId2"/>
          <a:stretch>
            <a:fillRect/>
          </a:stretch>
        </p:blipFill>
        <p:spPr>
          <a:xfrm>
            <a:off x="929640" y="1367549"/>
            <a:ext cx="4652276" cy="3241941"/>
          </a:xfrm>
        </p:spPr>
      </p:pic>
      <p:pic>
        <p:nvPicPr>
          <p:cNvPr id="7" name="Image 6">
            <a:extLst>
              <a:ext uri="{FF2B5EF4-FFF2-40B4-BE49-F238E27FC236}">
                <a16:creationId xmlns:a16="http://schemas.microsoft.com/office/drawing/2014/main" id="{7162634D-946C-44AF-9AB8-7294E26F45B0}"/>
              </a:ext>
            </a:extLst>
          </p:cNvPr>
          <p:cNvPicPr>
            <a:picLocks noChangeAspect="1"/>
          </p:cNvPicPr>
          <p:nvPr/>
        </p:nvPicPr>
        <p:blipFill>
          <a:blip r:embed="rId3"/>
          <a:stretch>
            <a:fillRect/>
          </a:stretch>
        </p:blipFill>
        <p:spPr>
          <a:xfrm>
            <a:off x="6237379" y="1270508"/>
            <a:ext cx="5576047" cy="3436021"/>
          </a:xfrm>
          <a:prstGeom prst="rect">
            <a:avLst/>
          </a:prstGeom>
        </p:spPr>
      </p:pic>
      <p:sp>
        <p:nvSpPr>
          <p:cNvPr id="10" name="Rectangle 9">
            <a:extLst>
              <a:ext uri="{FF2B5EF4-FFF2-40B4-BE49-F238E27FC236}">
                <a16:creationId xmlns:a16="http://schemas.microsoft.com/office/drawing/2014/main" id="{35A33DD0-BF5F-4B0B-BBC4-2F81DCE609AE}"/>
              </a:ext>
            </a:extLst>
          </p:cNvPr>
          <p:cNvSpPr/>
          <p:nvPr/>
        </p:nvSpPr>
        <p:spPr>
          <a:xfrm>
            <a:off x="929640" y="4609489"/>
            <a:ext cx="11016789" cy="1754326"/>
          </a:xfrm>
          <a:prstGeom prst="rect">
            <a:avLst/>
          </a:prstGeom>
        </p:spPr>
        <p:txBody>
          <a:bodyPr wrap="square">
            <a:spAutoFit/>
          </a:bodyPr>
          <a:lstStyle/>
          <a:p>
            <a:r>
              <a:rPr lang="fr-CA" b="1" dirty="0"/>
              <a:t>Pour connaître la valeur en ohms, il faut convertir le code couleurs des deux premiers anneaux en chiffre pour ensuite le multiplier par le multiplicateur.</a:t>
            </a:r>
          </a:p>
          <a:p>
            <a:endParaRPr lang="fr-CA" dirty="0"/>
          </a:p>
          <a:p>
            <a:r>
              <a:rPr lang="fr-CA" dirty="0"/>
              <a:t>Exemple : rouge (2), rouge(2), brun (x10) = 22 * 10= 220 ohms = 0.22 k Ω</a:t>
            </a:r>
          </a:p>
          <a:p>
            <a:endParaRPr lang="fr-CA" dirty="0"/>
          </a:p>
          <a:p>
            <a:r>
              <a:rPr lang="fr-CA" dirty="0"/>
              <a:t>La tolérance correspond à l’imprécision de la valeur en ohms. Plus elle est petite, plus la résistance est de meilleur qualité.</a:t>
            </a:r>
          </a:p>
        </p:txBody>
      </p:sp>
      <p:sp>
        <p:nvSpPr>
          <p:cNvPr id="11" name="Rectangle 1">
            <a:extLst>
              <a:ext uri="{FF2B5EF4-FFF2-40B4-BE49-F238E27FC236}">
                <a16:creationId xmlns:a16="http://schemas.microsoft.com/office/drawing/2014/main" id="{C3B5C015-6143-48AC-A343-1DEC6A7CC15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
        <p:nvSpPr>
          <p:cNvPr id="12" name="Rectangle 2">
            <a:extLst>
              <a:ext uri="{FF2B5EF4-FFF2-40B4-BE49-F238E27FC236}">
                <a16:creationId xmlns:a16="http://schemas.microsoft.com/office/drawing/2014/main" id="{E5230456-CF93-4A1D-AD6D-17408254337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kΩ </a:t>
            </a:r>
          </a:p>
        </p:txBody>
      </p:sp>
    </p:spTree>
    <p:extLst>
      <p:ext uri="{BB962C8B-B14F-4D97-AF65-F5344CB8AC3E}">
        <p14:creationId xmlns:p14="http://schemas.microsoft.com/office/powerpoint/2010/main" val="226501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1052031"/>
          </a:xfrm>
        </p:spPr>
        <p:txBody>
          <a:bodyPr>
            <a:normAutofit fontScale="90000"/>
          </a:bodyPr>
          <a:lstStyle/>
          <a:p>
            <a:r>
              <a:rPr lang="fr-CA" dirty="0"/>
              <a:t>Placer des composants sur la platine d’expérimentation</a:t>
            </a:r>
          </a:p>
        </p:txBody>
      </p:sp>
      <p:pic>
        <p:nvPicPr>
          <p:cNvPr id="7" name="Image 6">
            <a:extLst>
              <a:ext uri="{FF2B5EF4-FFF2-40B4-BE49-F238E27FC236}">
                <a16:creationId xmlns:a16="http://schemas.microsoft.com/office/drawing/2014/main" id="{B077B7B0-EC80-429F-9518-9F7D392FCD10}"/>
              </a:ext>
            </a:extLst>
          </p:cNvPr>
          <p:cNvPicPr>
            <a:picLocks noChangeAspect="1"/>
          </p:cNvPicPr>
          <p:nvPr/>
        </p:nvPicPr>
        <p:blipFill>
          <a:blip r:embed="rId2"/>
          <a:stretch>
            <a:fillRect/>
          </a:stretch>
        </p:blipFill>
        <p:spPr>
          <a:xfrm rot="5400000">
            <a:off x="1140696" y="2166353"/>
            <a:ext cx="3683684" cy="2543642"/>
          </a:xfrm>
          <a:prstGeom prst="rect">
            <a:avLst/>
          </a:prstGeom>
        </p:spPr>
      </p:pic>
      <p:sp>
        <p:nvSpPr>
          <p:cNvPr id="8" name="ZoneTexte 7">
            <a:extLst>
              <a:ext uri="{FF2B5EF4-FFF2-40B4-BE49-F238E27FC236}">
                <a16:creationId xmlns:a16="http://schemas.microsoft.com/office/drawing/2014/main" id="{BBC268BB-136D-42D7-938B-D8BA6D7F8B0F}"/>
              </a:ext>
            </a:extLst>
          </p:cNvPr>
          <p:cNvSpPr txBox="1"/>
          <p:nvPr/>
        </p:nvSpPr>
        <p:spPr>
          <a:xfrm>
            <a:off x="964136" y="5280016"/>
            <a:ext cx="3904267" cy="923330"/>
          </a:xfrm>
          <a:prstGeom prst="rect">
            <a:avLst/>
          </a:prstGeom>
          <a:noFill/>
        </p:spPr>
        <p:txBody>
          <a:bodyPr wrap="square">
            <a:spAutoFit/>
          </a:bodyPr>
          <a:lstStyle/>
          <a:p>
            <a:r>
              <a:rPr lang="fr-CA" dirty="0"/>
              <a:t>Les composants doivent être placés à cheval sur des connecteurs qui n'ont pas de liens électriques entre eux.</a:t>
            </a:r>
          </a:p>
        </p:txBody>
      </p:sp>
      <p:pic>
        <p:nvPicPr>
          <p:cNvPr id="9" name="Image 8">
            <a:extLst>
              <a:ext uri="{FF2B5EF4-FFF2-40B4-BE49-F238E27FC236}">
                <a16:creationId xmlns:a16="http://schemas.microsoft.com/office/drawing/2014/main" id="{FE849F16-8C79-40CD-92AC-057D3BDCC6F4}"/>
              </a:ext>
            </a:extLst>
          </p:cNvPr>
          <p:cNvPicPr>
            <a:picLocks noChangeAspect="1"/>
          </p:cNvPicPr>
          <p:nvPr/>
        </p:nvPicPr>
        <p:blipFill>
          <a:blip r:embed="rId3"/>
          <a:stretch>
            <a:fillRect/>
          </a:stretch>
        </p:blipFill>
        <p:spPr>
          <a:xfrm>
            <a:off x="4131258" y="3302065"/>
            <a:ext cx="473688" cy="465230"/>
          </a:xfrm>
          <a:prstGeom prst="rect">
            <a:avLst/>
          </a:prstGeom>
        </p:spPr>
      </p:pic>
      <p:pic>
        <p:nvPicPr>
          <p:cNvPr id="10" name="Image 9">
            <a:extLst>
              <a:ext uri="{FF2B5EF4-FFF2-40B4-BE49-F238E27FC236}">
                <a16:creationId xmlns:a16="http://schemas.microsoft.com/office/drawing/2014/main" id="{7EE26326-104F-425A-A1F8-55720D9C5F8D}"/>
              </a:ext>
            </a:extLst>
          </p:cNvPr>
          <p:cNvPicPr>
            <a:picLocks noChangeAspect="1"/>
          </p:cNvPicPr>
          <p:nvPr/>
        </p:nvPicPr>
        <p:blipFill>
          <a:blip r:embed="rId4"/>
          <a:stretch>
            <a:fillRect/>
          </a:stretch>
        </p:blipFill>
        <p:spPr>
          <a:xfrm>
            <a:off x="1521293" y="4527140"/>
            <a:ext cx="468209" cy="459848"/>
          </a:xfrm>
          <a:prstGeom prst="rect">
            <a:avLst/>
          </a:prstGeom>
        </p:spPr>
      </p:pic>
      <p:pic>
        <p:nvPicPr>
          <p:cNvPr id="11" name="Image 10">
            <a:extLst>
              <a:ext uri="{FF2B5EF4-FFF2-40B4-BE49-F238E27FC236}">
                <a16:creationId xmlns:a16="http://schemas.microsoft.com/office/drawing/2014/main" id="{4B2490F6-A45A-408E-900D-F19CF3461F20}"/>
              </a:ext>
            </a:extLst>
          </p:cNvPr>
          <p:cNvPicPr>
            <a:picLocks noChangeAspect="1"/>
          </p:cNvPicPr>
          <p:nvPr/>
        </p:nvPicPr>
        <p:blipFill>
          <a:blip r:embed="rId3"/>
          <a:stretch>
            <a:fillRect/>
          </a:stretch>
        </p:blipFill>
        <p:spPr>
          <a:xfrm>
            <a:off x="3064440" y="1746274"/>
            <a:ext cx="473688" cy="465230"/>
          </a:xfrm>
          <a:prstGeom prst="rect">
            <a:avLst/>
          </a:prstGeom>
        </p:spPr>
      </p:pic>
      <p:pic>
        <p:nvPicPr>
          <p:cNvPr id="4" name="Image 3" descr="Une image contenant plusieurs&#10;&#10;Description générée automatiquement">
            <a:extLst>
              <a:ext uri="{FF2B5EF4-FFF2-40B4-BE49-F238E27FC236}">
                <a16:creationId xmlns:a16="http://schemas.microsoft.com/office/drawing/2014/main" id="{8FE5450E-3DFA-4988-B47D-8FD2BBE56F8E}"/>
              </a:ext>
            </a:extLst>
          </p:cNvPr>
          <p:cNvPicPr>
            <a:picLocks noChangeAspect="1"/>
          </p:cNvPicPr>
          <p:nvPr/>
        </p:nvPicPr>
        <p:blipFill>
          <a:blip r:embed="rId5"/>
          <a:stretch>
            <a:fillRect/>
          </a:stretch>
        </p:blipFill>
        <p:spPr>
          <a:xfrm>
            <a:off x="5033756" y="1487576"/>
            <a:ext cx="2729472" cy="2047104"/>
          </a:xfrm>
          <a:prstGeom prst="rect">
            <a:avLst/>
          </a:prstGeom>
        </p:spPr>
      </p:pic>
      <p:pic>
        <p:nvPicPr>
          <p:cNvPr id="12" name="Image 11">
            <a:extLst>
              <a:ext uri="{FF2B5EF4-FFF2-40B4-BE49-F238E27FC236}">
                <a16:creationId xmlns:a16="http://schemas.microsoft.com/office/drawing/2014/main" id="{C01A3C09-C2FB-42E7-9207-5379687102E4}"/>
              </a:ext>
            </a:extLst>
          </p:cNvPr>
          <p:cNvPicPr>
            <a:picLocks noChangeAspect="1"/>
          </p:cNvPicPr>
          <p:nvPr/>
        </p:nvPicPr>
        <p:blipFill>
          <a:blip r:embed="rId3"/>
          <a:stretch>
            <a:fillRect/>
          </a:stretch>
        </p:blipFill>
        <p:spPr>
          <a:xfrm>
            <a:off x="7339042" y="1612187"/>
            <a:ext cx="424186" cy="416612"/>
          </a:xfrm>
          <a:prstGeom prst="rect">
            <a:avLst/>
          </a:prstGeom>
        </p:spPr>
      </p:pic>
      <p:pic>
        <p:nvPicPr>
          <p:cNvPr id="6" name="Image 5">
            <a:extLst>
              <a:ext uri="{FF2B5EF4-FFF2-40B4-BE49-F238E27FC236}">
                <a16:creationId xmlns:a16="http://schemas.microsoft.com/office/drawing/2014/main" id="{438AD050-F22E-45E7-BE83-20F183DF5B67}"/>
              </a:ext>
            </a:extLst>
          </p:cNvPr>
          <p:cNvPicPr>
            <a:picLocks noChangeAspect="1"/>
          </p:cNvPicPr>
          <p:nvPr/>
        </p:nvPicPr>
        <p:blipFill>
          <a:blip r:embed="rId6"/>
          <a:stretch>
            <a:fillRect/>
          </a:stretch>
        </p:blipFill>
        <p:spPr>
          <a:xfrm>
            <a:off x="8394819" y="1458658"/>
            <a:ext cx="2729472" cy="2047104"/>
          </a:xfrm>
          <a:prstGeom prst="rect">
            <a:avLst/>
          </a:prstGeom>
        </p:spPr>
      </p:pic>
      <p:pic>
        <p:nvPicPr>
          <p:cNvPr id="13" name="Image 12">
            <a:extLst>
              <a:ext uri="{FF2B5EF4-FFF2-40B4-BE49-F238E27FC236}">
                <a16:creationId xmlns:a16="http://schemas.microsoft.com/office/drawing/2014/main" id="{538927BF-D895-4F95-8761-86FC1F2B35B4}"/>
              </a:ext>
            </a:extLst>
          </p:cNvPr>
          <p:cNvPicPr>
            <a:picLocks noChangeAspect="1"/>
          </p:cNvPicPr>
          <p:nvPr/>
        </p:nvPicPr>
        <p:blipFill>
          <a:blip r:embed="rId4"/>
          <a:stretch>
            <a:fillRect/>
          </a:stretch>
        </p:blipFill>
        <p:spPr>
          <a:xfrm>
            <a:off x="10617920" y="1540378"/>
            <a:ext cx="419279" cy="411792"/>
          </a:xfrm>
          <a:prstGeom prst="rect">
            <a:avLst/>
          </a:prstGeom>
        </p:spPr>
      </p:pic>
      <p:pic>
        <p:nvPicPr>
          <p:cNvPr id="15" name="Image 14" descr="Une image contenant ordinateur&#10;&#10;Description générée automatiquement">
            <a:extLst>
              <a:ext uri="{FF2B5EF4-FFF2-40B4-BE49-F238E27FC236}">
                <a16:creationId xmlns:a16="http://schemas.microsoft.com/office/drawing/2014/main" id="{1CAFF64C-FDDC-4066-B137-EFAEE46DCE23}"/>
              </a:ext>
            </a:extLst>
          </p:cNvPr>
          <p:cNvPicPr>
            <a:picLocks noChangeAspect="1"/>
          </p:cNvPicPr>
          <p:nvPr/>
        </p:nvPicPr>
        <p:blipFill>
          <a:blip r:embed="rId7"/>
          <a:stretch>
            <a:fillRect/>
          </a:stretch>
        </p:blipFill>
        <p:spPr>
          <a:xfrm>
            <a:off x="5000940" y="4214778"/>
            <a:ext cx="2729472" cy="2047104"/>
          </a:xfrm>
          <a:prstGeom prst="rect">
            <a:avLst/>
          </a:prstGeom>
        </p:spPr>
      </p:pic>
      <p:pic>
        <p:nvPicPr>
          <p:cNvPr id="16" name="Image 15">
            <a:extLst>
              <a:ext uri="{FF2B5EF4-FFF2-40B4-BE49-F238E27FC236}">
                <a16:creationId xmlns:a16="http://schemas.microsoft.com/office/drawing/2014/main" id="{3211FD08-2499-47B0-A2BB-861D153C91CE}"/>
              </a:ext>
            </a:extLst>
          </p:cNvPr>
          <p:cNvPicPr>
            <a:picLocks noChangeAspect="1"/>
          </p:cNvPicPr>
          <p:nvPr/>
        </p:nvPicPr>
        <p:blipFill>
          <a:blip r:embed="rId3"/>
          <a:stretch>
            <a:fillRect/>
          </a:stretch>
        </p:blipFill>
        <p:spPr>
          <a:xfrm>
            <a:off x="7306226" y="4214777"/>
            <a:ext cx="424186" cy="416612"/>
          </a:xfrm>
          <a:prstGeom prst="rect">
            <a:avLst/>
          </a:prstGeom>
        </p:spPr>
      </p:pic>
      <p:pic>
        <p:nvPicPr>
          <p:cNvPr id="18" name="Image 17" descr="Une image contenant ordinateur&#10;&#10;Description générée automatiquement">
            <a:extLst>
              <a:ext uri="{FF2B5EF4-FFF2-40B4-BE49-F238E27FC236}">
                <a16:creationId xmlns:a16="http://schemas.microsoft.com/office/drawing/2014/main" id="{2E567746-1F9C-4798-8932-8733A43A20C9}"/>
              </a:ext>
            </a:extLst>
          </p:cNvPr>
          <p:cNvPicPr>
            <a:picLocks noChangeAspect="1"/>
          </p:cNvPicPr>
          <p:nvPr/>
        </p:nvPicPr>
        <p:blipFill>
          <a:blip r:embed="rId8"/>
          <a:stretch>
            <a:fillRect/>
          </a:stretch>
        </p:blipFill>
        <p:spPr>
          <a:xfrm>
            <a:off x="8381866" y="4214778"/>
            <a:ext cx="2729472" cy="2047104"/>
          </a:xfrm>
          <a:prstGeom prst="rect">
            <a:avLst/>
          </a:prstGeom>
        </p:spPr>
      </p:pic>
      <p:pic>
        <p:nvPicPr>
          <p:cNvPr id="19" name="Image 18">
            <a:extLst>
              <a:ext uri="{FF2B5EF4-FFF2-40B4-BE49-F238E27FC236}">
                <a16:creationId xmlns:a16="http://schemas.microsoft.com/office/drawing/2014/main" id="{2ECA1029-80CB-4863-B40F-7024D1BCB216}"/>
              </a:ext>
            </a:extLst>
          </p:cNvPr>
          <p:cNvPicPr>
            <a:picLocks noChangeAspect="1"/>
          </p:cNvPicPr>
          <p:nvPr/>
        </p:nvPicPr>
        <p:blipFill>
          <a:blip r:embed="rId3"/>
          <a:stretch>
            <a:fillRect/>
          </a:stretch>
        </p:blipFill>
        <p:spPr>
          <a:xfrm>
            <a:off x="10613013" y="4230161"/>
            <a:ext cx="424186" cy="416612"/>
          </a:xfrm>
          <a:prstGeom prst="rect">
            <a:avLst/>
          </a:prstGeom>
        </p:spPr>
      </p:pic>
    </p:spTree>
    <p:extLst>
      <p:ext uri="{BB962C8B-B14F-4D97-AF65-F5344CB8AC3E}">
        <p14:creationId xmlns:p14="http://schemas.microsoft.com/office/powerpoint/2010/main" val="3280211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pôles de la carte Arduino Nano</a:t>
            </a:r>
            <a:endParaRPr lang="fr-CA" dirty="0">
              <a:solidFill>
                <a:schemeClr val="bg1"/>
              </a:solidFill>
              <a:highlight>
                <a:srgbClr val="000000"/>
              </a:highlight>
            </a:endParaRPr>
          </a:p>
        </p:txBody>
      </p:sp>
      <p:grpSp>
        <p:nvGrpSpPr>
          <p:cNvPr id="43" name="Groupe 42">
            <a:extLst>
              <a:ext uri="{FF2B5EF4-FFF2-40B4-BE49-F238E27FC236}">
                <a16:creationId xmlns:a16="http://schemas.microsoft.com/office/drawing/2014/main" id="{222F914F-7FDB-4D82-89D2-58CE715A5C8C}"/>
              </a:ext>
            </a:extLst>
          </p:cNvPr>
          <p:cNvGrpSpPr/>
          <p:nvPr/>
        </p:nvGrpSpPr>
        <p:grpSpPr>
          <a:xfrm>
            <a:off x="5019693" y="1684182"/>
            <a:ext cx="6423793" cy="4647865"/>
            <a:chOff x="2712587" y="1726220"/>
            <a:chExt cx="6423793" cy="4647865"/>
          </a:xfrm>
        </p:grpSpPr>
        <p:graphicFrame>
          <p:nvGraphicFramePr>
            <p:cNvPr id="42" name="Objet 41">
              <a:extLst>
                <a:ext uri="{FF2B5EF4-FFF2-40B4-BE49-F238E27FC236}">
                  <a16:creationId xmlns:a16="http://schemas.microsoft.com/office/drawing/2014/main" id="{4947E933-83F3-486D-AA00-4756518D5483}"/>
                </a:ext>
              </a:extLst>
            </p:cNvPr>
            <p:cNvGraphicFramePr>
              <a:graphicFrameLocks noChangeAspect="1"/>
            </p:cNvGraphicFramePr>
            <p:nvPr>
              <p:extLst>
                <p:ext uri="{D42A27DB-BD31-4B8C-83A1-F6EECF244321}">
                  <p14:modId xmlns:p14="http://schemas.microsoft.com/office/powerpoint/2010/main" val="2658594085"/>
                </p:ext>
              </p:extLst>
            </p:nvPr>
          </p:nvGraphicFramePr>
          <p:xfrm>
            <a:off x="2712587" y="1726220"/>
            <a:ext cx="6423793" cy="4647865"/>
          </p:xfrm>
          <a:graphic>
            <a:graphicData uri="http://schemas.openxmlformats.org/presentationml/2006/ole">
              <mc:AlternateContent xmlns:mc="http://schemas.openxmlformats.org/markup-compatibility/2006">
                <mc:Choice xmlns:v="urn:schemas-microsoft-com:vml" Requires="v">
                  <p:oleObj r:id="rId2" imgW="8774280" imgH="6348960" progId="">
                    <p:embed/>
                  </p:oleObj>
                </mc:Choice>
                <mc:Fallback>
                  <p:oleObj r:id="rId2" imgW="8774280" imgH="6348960" progId="">
                    <p:embed/>
                    <p:pic>
                      <p:nvPicPr>
                        <p:cNvPr id="42" name="Objet 41">
                          <a:extLst>
                            <a:ext uri="{FF2B5EF4-FFF2-40B4-BE49-F238E27FC236}">
                              <a16:creationId xmlns:a16="http://schemas.microsoft.com/office/drawing/2014/main" id="{4947E933-83F3-486D-AA00-4756518D5483}"/>
                            </a:ext>
                          </a:extLst>
                        </p:cNvPr>
                        <p:cNvPicPr/>
                        <p:nvPr/>
                      </p:nvPicPr>
                      <p:blipFill>
                        <a:blip r:embed="rId3"/>
                        <a:stretch>
                          <a:fillRect/>
                        </a:stretch>
                      </p:blipFill>
                      <p:spPr>
                        <a:xfrm>
                          <a:off x="2712587" y="1726220"/>
                          <a:ext cx="6423793" cy="4647865"/>
                        </a:xfrm>
                        <a:prstGeom prst="rect">
                          <a:avLst/>
                        </a:prstGeom>
                      </p:spPr>
                    </p:pic>
                  </p:oleObj>
                </mc:Fallback>
              </mc:AlternateContent>
            </a:graphicData>
          </a:graphic>
        </p:graphicFrame>
        <p:pic>
          <p:nvPicPr>
            <p:cNvPr id="40" name="Image 39" descr="Une image contenant équipement électronique, circuit&#10;&#10;Description générée automatiquement">
              <a:extLst>
                <a:ext uri="{FF2B5EF4-FFF2-40B4-BE49-F238E27FC236}">
                  <a16:creationId xmlns:a16="http://schemas.microsoft.com/office/drawing/2014/main" id="{FF767AC3-3AFF-4E46-9B00-AFCF37382F1A}"/>
                </a:ext>
              </a:extLst>
            </p:cNvPr>
            <p:cNvPicPr>
              <a:picLocks noChangeAspect="1"/>
            </p:cNvPicPr>
            <p:nvPr/>
          </p:nvPicPr>
          <p:blipFill>
            <a:blip r:embed="rId4"/>
            <a:stretch>
              <a:fillRect/>
            </a:stretch>
          </p:blipFill>
          <p:spPr>
            <a:xfrm>
              <a:off x="5003216" y="1752419"/>
              <a:ext cx="1885264" cy="4513207"/>
            </a:xfrm>
            <a:prstGeom prst="rect">
              <a:avLst/>
            </a:prstGeom>
          </p:spPr>
        </p:pic>
      </p:grpSp>
      <p:grpSp>
        <p:nvGrpSpPr>
          <p:cNvPr id="45" name="Groupe 44">
            <a:extLst>
              <a:ext uri="{FF2B5EF4-FFF2-40B4-BE49-F238E27FC236}">
                <a16:creationId xmlns:a16="http://schemas.microsoft.com/office/drawing/2014/main" id="{EE16DDD4-70B5-4C5A-9D56-7E966C9FA384}"/>
              </a:ext>
            </a:extLst>
          </p:cNvPr>
          <p:cNvGrpSpPr/>
          <p:nvPr/>
        </p:nvGrpSpPr>
        <p:grpSpPr>
          <a:xfrm>
            <a:off x="4724778" y="5323535"/>
            <a:ext cx="708742" cy="716337"/>
            <a:chOff x="7568986" y="1484376"/>
            <a:chExt cx="708742" cy="716337"/>
          </a:xfrm>
        </p:grpSpPr>
        <p:sp>
          <p:nvSpPr>
            <p:cNvPr id="46" name="Ellipse 45">
              <a:extLst>
                <a:ext uri="{FF2B5EF4-FFF2-40B4-BE49-F238E27FC236}">
                  <a16:creationId xmlns:a16="http://schemas.microsoft.com/office/drawing/2014/main" id="{A5848F93-67A9-427D-A7F7-37F5FD12EADC}"/>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7" name="Image 46" descr="Une image contenant objet, lumière&#10;&#10;Description générée automatiquement">
              <a:extLst>
                <a:ext uri="{FF2B5EF4-FFF2-40B4-BE49-F238E27FC236}">
                  <a16:creationId xmlns:a16="http://schemas.microsoft.com/office/drawing/2014/main" id="{6BA0C9D1-ECB2-4D97-8AB1-B35E72FD1927}"/>
                </a:ext>
              </a:extLst>
            </p:cNvPr>
            <p:cNvPicPr>
              <a:picLocks noChangeAspect="1"/>
            </p:cNvPicPr>
            <p:nvPr/>
          </p:nvPicPr>
          <p:blipFill>
            <a:blip r:embed="rId5"/>
            <a:stretch>
              <a:fillRect/>
            </a:stretch>
          </p:blipFill>
          <p:spPr>
            <a:xfrm>
              <a:off x="7569287" y="1484376"/>
              <a:ext cx="708441" cy="658197"/>
            </a:xfrm>
            <a:prstGeom prst="rect">
              <a:avLst/>
            </a:prstGeom>
          </p:spPr>
        </p:pic>
      </p:grpSp>
      <p:cxnSp>
        <p:nvCxnSpPr>
          <p:cNvPr id="51" name="Connecteur droit avec flèche 50">
            <a:extLst>
              <a:ext uri="{FF2B5EF4-FFF2-40B4-BE49-F238E27FC236}">
                <a16:creationId xmlns:a16="http://schemas.microsoft.com/office/drawing/2014/main" id="{98F5AA1A-275B-4BF2-9325-9D8BF1E55F87}"/>
              </a:ext>
            </a:extLst>
          </p:cNvPr>
          <p:cNvCxnSpPr>
            <a:cxnSpLocks/>
            <a:stCxn id="49" idx="6"/>
          </p:cNvCxnSpPr>
          <p:nvPr/>
        </p:nvCxnSpPr>
        <p:spPr>
          <a:xfrm>
            <a:off x="5359675" y="4825606"/>
            <a:ext cx="1366295" cy="18527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E2F108A3-482B-43FE-9AB0-E3BA6A5AFD12}"/>
              </a:ext>
            </a:extLst>
          </p:cNvPr>
          <p:cNvCxnSpPr>
            <a:cxnSpLocks/>
          </p:cNvCxnSpPr>
          <p:nvPr/>
        </p:nvCxnSpPr>
        <p:spPr>
          <a:xfrm flipV="1">
            <a:off x="5360285" y="5505834"/>
            <a:ext cx="1366295" cy="2524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5D07FC1B-03B8-433A-BF08-1DC787D45D1E}"/>
              </a:ext>
            </a:extLst>
          </p:cNvPr>
          <p:cNvSpPr txBox="1"/>
          <p:nvPr/>
        </p:nvSpPr>
        <p:spPr>
          <a:xfrm>
            <a:off x="900146" y="1415293"/>
            <a:ext cx="3277702" cy="2585323"/>
          </a:xfrm>
          <a:prstGeom prst="rect">
            <a:avLst/>
          </a:prstGeom>
          <a:noFill/>
        </p:spPr>
        <p:txBody>
          <a:bodyPr wrap="square">
            <a:spAutoFit/>
          </a:bodyPr>
          <a:lstStyle/>
          <a:p>
            <a:r>
              <a:rPr lang="fr-CA" dirty="0">
                <a:solidFill>
                  <a:schemeClr val="tx2"/>
                </a:solidFill>
              </a:rPr>
              <a:t>Le pôle </a:t>
            </a:r>
            <a:r>
              <a:rPr lang="fr-CA" dirty="0">
                <a:solidFill>
                  <a:schemeClr val="bg1"/>
                </a:solidFill>
                <a:highlight>
                  <a:srgbClr val="FF0000"/>
                </a:highlight>
              </a:rPr>
              <a:t>positif (+)</a:t>
            </a:r>
            <a:r>
              <a:rPr lang="fr-CA" dirty="0">
                <a:solidFill>
                  <a:schemeClr val="tx2"/>
                </a:solidFill>
                <a:highlight>
                  <a:srgbClr val="FF0000"/>
                </a:highlight>
              </a:rPr>
              <a:t> </a:t>
            </a:r>
            <a:r>
              <a:rPr lang="fr-CA" dirty="0">
                <a:solidFill>
                  <a:schemeClr val="tx2"/>
                </a:solidFill>
              </a:rPr>
              <a:t>n’est malheureusement pas imprimé sur la carte, mais on le retrouve dans la documentation. C’est la broche au dessus de «RST». </a:t>
            </a:r>
          </a:p>
          <a:p>
            <a:endParaRPr lang="fr-CA" sz="1800" b="0" i="0" u="none" strike="noStrike" baseline="0" dirty="0">
              <a:solidFill>
                <a:schemeClr val="tx2"/>
              </a:solidFill>
            </a:endParaRPr>
          </a:p>
          <a:p>
            <a:r>
              <a:rPr lang="fr-CA" dirty="0">
                <a:solidFill>
                  <a:schemeClr val="tx2"/>
                </a:solidFill>
              </a:rPr>
              <a:t>Le pôle </a:t>
            </a:r>
            <a:r>
              <a:rPr lang="fr-CA" dirty="0">
                <a:solidFill>
                  <a:schemeClr val="bg1"/>
                </a:solidFill>
                <a:highlight>
                  <a:srgbClr val="0000FF"/>
                </a:highlight>
              </a:rPr>
              <a:t>négatif (-)</a:t>
            </a:r>
            <a:r>
              <a:rPr lang="fr-CA" dirty="0">
                <a:solidFill>
                  <a:schemeClr val="tx2"/>
                </a:solidFill>
                <a:highlight>
                  <a:srgbClr val="0000FF"/>
                </a:highlight>
              </a:rPr>
              <a:t> </a:t>
            </a:r>
            <a:r>
              <a:rPr lang="fr-CA" dirty="0">
                <a:solidFill>
                  <a:schemeClr val="tx2"/>
                </a:solidFill>
              </a:rPr>
              <a:t>est indiqué avec le texte «GND» imprimé sur la carte.</a:t>
            </a:r>
            <a:r>
              <a:rPr lang="fr-CA" sz="1800" b="0" i="0" u="none" strike="noStrike" baseline="0" dirty="0">
                <a:solidFill>
                  <a:schemeClr val="tx2"/>
                </a:solidFill>
              </a:rPr>
              <a:t> </a:t>
            </a:r>
            <a:endParaRPr lang="fr-CA" dirty="0">
              <a:solidFill>
                <a:schemeClr val="tx2"/>
              </a:solidFill>
            </a:endParaRPr>
          </a:p>
        </p:txBody>
      </p:sp>
      <p:sp>
        <p:nvSpPr>
          <p:cNvPr id="64" name="ZoneTexte 63">
            <a:extLst>
              <a:ext uri="{FF2B5EF4-FFF2-40B4-BE49-F238E27FC236}">
                <a16:creationId xmlns:a16="http://schemas.microsoft.com/office/drawing/2014/main" id="{71A77F12-292E-45BC-9B5F-D0434194C927}"/>
              </a:ext>
            </a:extLst>
          </p:cNvPr>
          <p:cNvSpPr txBox="1"/>
          <p:nvPr/>
        </p:nvSpPr>
        <p:spPr>
          <a:xfrm>
            <a:off x="2742991" y="4639796"/>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FF0000"/>
                </a:highlight>
              </a:rPr>
              <a:t>positif (+)</a:t>
            </a:r>
            <a:endParaRPr lang="fr-CA" dirty="0">
              <a:solidFill>
                <a:schemeClr val="tx2"/>
              </a:solidFill>
              <a:highlight>
                <a:srgbClr val="FF0000"/>
              </a:highlight>
            </a:endParaRPr>
          </a:p>
        </p:txBody>
      </p:sp>
      <p:sp>
        <p:nvSpPr>
          <p:cNvPr id="65" name="ZoneTexte 64">
            <a:extLst>
              <a:ext uri="{FF2B5EF4-FFF2-40B4-BE49-F238E27FC236}">
                <a16:creationId xmlns:a16="http://schemas.microsoft.com/office/drawing/2014/main" id="{A3FB5E09-DFB4-442A-8F31-33E8D9D526BA}"/>
              </a:ext>
            </a:extLst>
          </p:cNvPr>
          <p:cNvSpPr txBox="1"/>
          <p:nvPr/>
        </p:nvSpPr>
        <p:spPr>
          <a:xfrm>
            <a:off x="2753148" y="5526107"/>
            <a:ext cx="1968158" cy="369332"/>
          </a:xfrm>
          <a:prstGeom prst="rect">
            <a:avLst/>
          </a:prstGeom>
          <a:noFill/>
        </p:spPr>
        <p:txBody>
          <a:bodyPr wrap="square">
            <a:spAutoFit/>
          </a:bodyPr>
          <a:lstStyle/>
          <a:p>
            <a:pPr algn="r"/>
            <a:r>
              <a:rPr lang="fr-CA" sz="1800" dirty="0">
                <a:solidFill>
                  <a:schemeClr val="tx2"/>
                </a:solidFill>
              </a:rPr>
              <a:t>Le pôle </a:t>
            </a:r>
            <a:r>
              <a:rPr lang="fr-CA" sz="1800" dirty="0">
                <a:solidFill>
                  <a:schemeClr val="bg1"/>
                </a:solidFill>
                <a:highlight>
                  <a:srgbClr val="0000FF"/>
                </a:highlight>
              </a:rPr>
              <a:t>négatif (-)</a:t>
            </a:r>
            <a:endParaRPr lang="fr-CA" dirty="0">
              <a:solidFill>
                <a:schemeClr val="tx2"/>
              </a:solidFill>
              <a:highlight>
                <a:srgbClr val="0000FF"/>
              </a:highlight>
            </a:endParaRPr>
          </a:p>
        </p:txBody>
      </p:sp>
      <p:grpSp>
        <p:nvGrpSpPr>
          <p:cNvPr id="3" name="Groupe 2">
            <a:extLst>
              <a:ext uri="{FF2B5EF4-FFF2-40B4-BE49-F238E27FC236}">
                <a16:creationId xmlns:a16="http://schemas.microsoft.com/office/drawing/2014/main" id="{54FFF762-469D-416F-968E-1FF1DC249D64}"/>
              </a:ext>
            </a:extLst>
          </p:cNvPr>
          <p:cNvGrpSpPr/>
          <p:nvPr/>
        </p:nvGrpSpPr>
        <p:grpSpPr>
          <a:xfrm>
            <a:off x="4701478" y="4496507"/>
            <a:ext cx="658197" cy="658197"/>
            <a:chOff x="4309268" y="3325749"/>
            <a:chExt cx="658197" cy="658197"/>
          </a:xfrm>
        </p:grpSpPr>
        <p:pic>
          <p:nvPicPr>
            <p:cNvPr id="17" name="Image 16">
              <a:extLst>
                <a:ext uri="{FF2B5EF4-FFF2-40B4-BE49-F238E27FC236}">
                  <a16:creationId xmlns:a16="http://schemas.microsoft.com/office/drawing/2014/main" id="{E9198A1B-1075-473A-9026-415324F21136}"/>
                </a:ext>
              </a:extLst>
            </p:cNvPr>
            <p:cNvPicPr>
              <a:picLocks noChangeAspect="1"/>
            </p:cNvPicPr>
            <p:nvPr/>
          </p:nvPicPr>
          <p:blipFill>
            <a:blip r:embed="rId6"/>
            <a:stretch>
              <a:fillRect/>
            </a:stretch>
          </p:blipFill>
          <p:spPr>
            <a:xfrm>
              <a:off x="4444383" y="3429000"/>
              <a:ext cx="443491" cy="491252"/>
            </a:xfrm>
            <a:prstGeom prst="rect">
              <a:avLst/>
            </a:prstGeom>
          </p:spPr>
        </p:pic>
        <p:sp>
          <p:nvSpPr>
            <p:cNvPr id="49" name="Ellipse 48">
              <a:extLst>
                <a:ext uri="{FF2B5EF4-FFF2-40B4-BE49-F238E27FC236}">
                  <a16:creationId xmlns:a16="http://schemas.microsoft.com/office/drawing/2014/main" id="{E505B90C-D8A5-4EB9-B73C-9B8AB394187D}"/>
                </a:ext>
              </a:extLst>
            </p:cNvPr>
            <p:cNvSpPr/>
            <p:nvPr/>
          </p:nvSpPr>
          <p:spPr>
            <a:xfrm>
              <a:off x="4309268" y="3325749"/>
              <a:ext cx="658197" cy="6581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4" name="Rectangle 3">
            <a:extLst>
              <a:ext uri="{FF2B5EF4-FFF2-40B4-BE49-F238E27FC236}">
                <a16:creationId xmlns:a16="http://schemas.microsoft.com/office/drawing/2014/main" id="{6C278F5F-D519-42BF-92A2-F35A044A5E06}"/>
              </a:ext>
            </a:extLst>
          </p:cNvPr>
          <p:cNvSpPr/>
          <p:nvPr/>
        </p:nvSpPr>
        <p:spPr>
          <a:xfrm>
            <a:off x="4948015" y="2068082"/>
            <a:ext cx="2435551" cy="2078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19">
            <a:extLst>
              <a:ext uri="{FF2B5EF4-FFF2-40B4-BE49-F238E27FC236}">
                <a16:creationId xmlns:a16="http://schemas.microsoft.com/office/drawing/2014/main" id="{D10A9569-16AA-4630-83E4-7DB5BBE523DF}"/>
              </a:ext>
            </a:extLst>
          </p:cNvPr>
          <p:cNvSpPr/>
          <p:nvPr/>
        </p:nvSpPr>
        <p:spPr>
          <a:xfrm>
            <a:off x="9140824" y="1922505"/>
            <a:ext cx="2435551" cy="397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Rectangle 20">
            <a:extLst>
              <a:ext uri="{FF2B5EF4-FFF2-40B4-BE49-F238E27FC236}">
                <a16:creationId xmlns:a16="http://schemas.microsoft.com/office/drawing/2014/main" id="{ADCC3124-6644-44D7-AB7B-8C3E13F36847}"/>
              </a:ext>
            </a:extLst>
          </p:cNvPr>
          <p:cNvSpPr/>
          <p:nvPr/>
        </p:nvSpPr>
        <p:spPr>
          <a:xfrm>
            <a:off x="5498303" y="3614871"/>
            <a:ext cx="1885264" cy="77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21">
            <a:extLst>
              <a:ext uri="{FF2B5EF4-FFF2-40B4-BE49-F238E27FC236}">
                <a16:creationId xmlns:a16="http://schemas.microsoft.com/office/drawing/2014/main" id="{FF1CAB6C-D674-48FB-91AA-17329F9CE6E4}"/>
              </a:ext>
            </a:extLst>
          </p:cNvPr>
          <p:cNvSpPr/>
          <p:nvPr/>
        </p:nvSpPr>
        <p:spPr>
          <a:xfrm>
            <a:off x="6431444" y="4091859"/>
            <a:ext cx="952122" cy="77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23" name="Groupe 22">
            <a:extLst>
              <a:ext uri="{FF2B5EF4-FFF2-40B4-BE49-F238E27FC236}">
                <a16:creationId xmlns:a16="http://schemas.microsoft.com/office/drawing/2014/main" id="{38202335-091A-4435-9624-4D6B6F55B62A}"/>
              </a:ext>
            </a:extLst>
          </p:cNvPr>
          <p:cNvGrpSpPr/>
          <p:nvPr/>
        </p:nvGrpSpPr>
        <p:grpSpPr>
          <a:xfrm>
            <a:off x="5417017" y="3808758"/>
            <a:ext cx="658197" cy="674867"/>
            <a:chOff x="2444097" y="4625354"/>
            <a:chExt cx="658197" cy="674867"/>
          </a:xfrm>
        </p:grpSpPr>
        <p:sp>
          <p:nvSpPr>
            <p:cNvPr id="24" name="Ellipse 23">
              <a:extLst>
                <a:ext uri="{FF2B5EF4-FFF2-40B4-BE49-F238E27FC236}">
                  <a16:creationId xmlns:a16="http://schemas.microsoft.com/office/drawing/2014/main" id="{B7DAC646-5C66-41A0-8E83-09098A931866}"/>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FC639D00-6116-41DC-8525-6DECD7939311}"/>
                </a:ext>
              </a:extLst>
            </p:cNvPr>
            <p:cNvPicPr>
              <a:picLocks noChangeAspect="1"/>
            </p:cNvPicPr>
            <p:nvPr/>
          </p:nvPicPr>
          <p:blipFill>
            <a:blip r:embed="rId7"/>
            <a:stretch>
              <a:fillRect/>
            </a:stretch>
          </p:blipFill>
          <p:spPr>
            <a:xfrm>
              <a:off x="2466787" y="4700589"/>
              <a:ext cx="635507" cy="599632"/>
            </a:xfrm>
            <a:prstGeom prst="rect">
              <a:avLst/>
            </a:prstGeom>
          </p:spPr>
        </p:pic>
      </p:grpSp>
      <p:sp>
        <p:nvSpPr>
          <p:cNvPr id="5" name="ZoneTexte 4">
            <a:extLst>
              <a:ext uri="{FF2B5EF4-FFF2-40B4-BE49-F238E27FC236}">
                <a16:creationId xmlns:a16="http://schemas.microsoft.com/office/drawing/2014/main" id="{EEA33D5E-2FEE-4699-A2E9-B3649F04FDF9}"/>
              </a:ext>
            </a:extLst>
          </p:cNvPr>
          <p:cNvSpPr txBox="1"/>
          <p:nvPr/>
        </p:nvSpPr>
        <p:spPr>
          <a:xfrm>
            <a:off x="4948015" y="4216207"/>
            <a:ext cx="658197" cy="369332"/>
          </a:xfrm>
          <a:prstGeom prst="rect">
            <a:avLst/>
          </a:prstGeom>
          <a:noFill/>
        </p:spPr>
        <p:txBody>
          <a:bodyPr wrap="square" rtlCol="0">
            <a:spAutoFit/>
          </a:bodyPr>
          <a:lstStyle/>
          <a:p>
            <a:pPr algn="ctr"/>
            <a:r>
              <a:rPr lang="fr-CA" dirty="0"/>
              <a:t>ou</a:t>
            </a:r>
          </a:p>
        </p:txBody>
      </p:sp>
    </p:spTree>
    <p:extLst>
      <p:ext uri="{BB962C8B-B14F-4D97-AF65-F5344CB8AC3E}">
        <p14:creationId xmlns:p14="http://schemas.microsoft.com/office/powerpoint/2010/main" val="238579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 ,</a:t>
            </a:r>
            <a:r>
              <a:rPr lang="fr-CA" dirty="0"/>
              <a:t> étape 1</a:t>
            </a:r>
            <a:endParaRPr lang="fr-CA" dirty="0">
              <a:solidFill>
                <a:schemeClr val="bg1"/>
              </a:solidFill>
              <a:highlight>
                <a:srgbClr val="000000"/>
              </a:highlight>
            </a:endParaRPr>
          </a:p>
        </p:txBody>
      </p:sp>
      <p:pic>
        <p:nvPicPr>
          <p:cNvPr id="10" name="Image 9">
            <a:extLst>
              <a:ext uri="{FF2B5EF4-FFF2-40B4-BE49-F238E27FC236}">
                <a16:creationId xmlns:a16="http://schemas.microsoft.com/office/drawing/2014/main" id="{262BA9FC-6E7B-4D42-B595-5874AF2BDB5D}"/>
              </a:ext>
            </a:extLst>
          </p:cNvPr>
          <p:cNvPicPr>
            <a:picLocks noChangeAspect="1"/>
          </p:cNvPicPr>
          <p:nvPr/>
        </p:nvPicPr>
        <p:blipFill>
          <a:blip r:embed="rId2"/>
          <a:stretch>
            <a:fillRect/>
          </a:stretch>
        </p:blipFill>
        <p:spPr>
          <a:xfrm>
            <a:off x="8014492" y="1453896"/>
            <a:ext cx="3869923" cy="4663440"/>
          </a:xfrm>
          <a:prstGeom prst="rect">
            <a:avLst/>
          </a:prstGeom>
        </p:spPr>
      </p:pic>
      <p:grpSp>
        <p:nvGrpSpPr>
          <p:cNvPr id="28" name="Groupe 27">
            <a:extLst>
              <a:ext uri="{FF2B5EF4-FFF2-40B4-BE49-F238E27FC236}">
                <a16:creationId xmlns:a16="http://schemas.microsoft.com/office/drawing/2014/main" id="{0DDADEFE-BB82-49A8-8B6B-48E59AEBB192}"/>
              </a:ext>
            </a:extLst>
          </p:cNvPr>
          <p:cNvGrpSpPr/>
          <p:nvPr/>
        </p:nvGrpSpPr>
        <p:grpSpPr>
          <a:xfrm>
            <a:off x="8014492" y="2364832"/>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3"/>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8014492" y="3876442"/>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38" name="Groupe 37">
            <a:extLst>
              <a:ext uri="{FF2B5EF4-FFF2-40B4-BE49-F238E27FC236}">
                <a16:creationId xmlns:a16="http://schemas.microsoft.com/office/drawing/2014/main" id="{350A6C3E-938A-4C6F-81FC-DC2D45448610}"/>
              </a:ext>
            </a:extLst>
          </p:cNvPr>
          <p:cNvGrpSpPr/>
          <p:nvPr/>
        </p:nvGrpSpPr>
        <p:grpSpPr>
          <a:xfrm>
            <a:off x="1024707" y="2660813"/>
            <a:ext cx="5683771" cy="3892387"/>
            <a:chOff x="1197864" y="1700784"/>
            <a:chExt cx="6305337" cy="4318051"/>
          </a:xfrm>
        </p:grpSpPr>
        <p:pic>
          <p:nvPicPr>
            <p:cNvPr id="8" name="Image 7" descr="Une image contenant table, ordinateur, jeu&#10;&#10;Description générée automatiquement">
              <a:extLst>
                <a:ext uri="{FF2B5EF4-FFF2-40B4-BE49-F238E27FC236}">
                  <a16:creationId xmlns:a16="http://schemas.microsoft.com/office/drawing/2014/main" id="{7B630BFC-51ED-432B-89FB-6DA86084DAD4}"/>
                </a:ext>
              </a:extLst>
            </p:cNvPr>
            <p:cNvPicPr>
              <a:picLocks noChangeAspect="1"/>
            </p:cNvPicPr>
            <p:nvPr/>
          </p:nvPicPr>
          <p:blipFill rotWithShape="1">
            <a:blip r:embed="rId5"/>
            <a:srcRect l="4325" r="13694" b="7063"/>
            <a:stretch/>
          </p:blipFill>
          <p:spPr>
            <a:xfrm>
              <a:off x="1197864" y="1700784"/>
              <a:ext cx="6305337" cy="4242816"/>
            </a:xfrm>
            <a:prstGeom prst="rect">
              <a:avLst/>
            </a:prstGeom>
          </p:spPr>
        </p:pic>
        <p:grpSp>
          <p:nvGrpSpPr>
            <p:cNvPr id="26" name="Groupe 25">
              <a:extLst>
                <a:ext uri="{FF2B5EF4-FFF2-40B4-BE49-F238E27FC236}">
                  <a16:creationId xmlns:a16="http://schemas.microsoft.com/office/drawing/2014/main" id="{B70D6841-8E53-4918-8DF9-1112F97E3CF7}"/>
                </a:ext>
              </a:extLst>
            </p:cNvPr>
            <p:cNvGrpSpPr/>
            <p:nvPr/>
          </p:nvGrpSpPr>
          <p:grpSpPr>
            <a:xfrm>
              <a:off x="6591272" y="5302498"/>
              <a:ext cx="708742" cy="716337"/>
              <a:chOff x="7568986" y="1484376"/>
              <a:chExt cx="708742" cy="716337"/>
            </a:xfrm>
          </p:grpSpPr>
          <p:sp>
            <p:nvSpPr>
              <p:cNvPr id="20" name="Ellipse 19">
                <a:extLst>
                  <a:ext uri="{FF2B5EF4-FFF2-40B4-BE49-F238E27FC236}">
                    <a16:creationId xmlns:a16="http://schemas.microsoft.com/office/drawing/2014/main" id="{7D1237AA-D923-4808-A901-C6B1B42E6710}"/>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4"/>
              <a:stretch>
                <a:fillRect/>
              </a:stretch>
            </p:blipFill>
            <p:spPr>
              <a:xfrm>
                <a:off x="7569287" y="1484376"/>
                <a:ext cx="708441" cy="658197"/>
              </a:xfrm>
              <a:prstGeom prst="rect">
                <a:avLst/>
              </a:prstGeom>
            </p:spPr>
          </p:pic>
        </p:grpSp>
        <p:grpSp>
          <p:nvGrpSpPr>
            <p:cNvPr id="27" name="Groupe 26">
              <a:extLst>
                <a:ext uri="{FF2B5EF4-FFF2-40B4-BE49-F238E27FC236}">
                  <a16:creationId xmlns:a16="http://schemas.microsoft.com/office/drawing/2014/main" id="{FE47C1A8-8553-43AD-84B5-5309F12C0C48}"/>
                </a:ext>
              </a:extLst>
            </p:cNvPr>
            <p:cNvGrpSpPr/>
            <p:nvPr/>
          </p:nvGrpSpPr>
          <p:grpSpPr>
            <a:xfrm>
              <a:off x="6096000" y="2051213"/>
              <a:ext cx="658197" cy="674867"/>
              <a:chOff x="2444097" y="4625354"/>
              <a:chExt cx="658197" cy="674867"/>
            </a:xfrm>
          </p:grpSpPr>
          <p:sp>
            <p:nvSpPr>
              <p:cNvPr id="19" name="Ellipse 18">
                <a:extLst>
                  <a:ext uri="{FF2B5EF4-FFF2-40B4-BE49-F238E27FC236}">
                    <a16:creationId xmlns:a16="http://schemas.microsoft.com/office/drawing/2014/main" id="{6CBC92D6-2433-4884-B0F0-2B7F5EDC1D38}"/>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3"/>
              <a:stretch>
                <a:fillRect/>
              </a:stretch>
            </p:blipFill>
            <p:spPr>
              <a:xfrm>
                <a:off x="2466787" y="4700589"/>
                <a:ext cx="635507" cy="599632"/>
              </a:xfrm>
              <a:prstGeom prst="rect">
                <a:avLst/>
              </a:prstGeom>
            </p:spPr>
          </p:pic>
        </p:grpSp>
        <p:cxnSp>
          <p:nvCxnSpPr>
            <p:cNvPr id="17" name="Connecteur droit avec flèche 16">
              <a:extLst>
                <a:ext uri="{FF2B5EF4-FFF2-40B4-BE49-F238E27FC236}">
                  <a16:creationId xmlns:a16="http://schemas.microsoft.com/office/drawing/2014/main" id="{2BA53FE7-5090-48EC-9686-3055793D83E5}"/>
                </a:ext>
              </a:extLst>
            </p:cNvPr>
            <p:cNvCxnSpPr>
              <a:cxnSpLocks/>
              <a:stCxn id="19" idx="2"/>
            </p:cNvCxnSpPr>
            <p:nvPr/>
          </p:nvCxnSpPr>
          <p:spPr>
            <a:xfrm flipH="1">
              <a:off x="5682954" y="2380312"/>
              <a:ext cx="413046" cy="19526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V="1">
              <a:off x="7084464" y="5067656"/>
              <a:ext cx="165005" cy="2929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Connecteur droit avec flèche 33">
            <a:extLst>
              <a:ext uri="{FF2B5EF4-FFF2-40B4-BE49-F238E27FC236}">
                <a16:creationId xmlns:a16="http://schemas.microsoft.com/office/drawing/2014/main" id="{1C86277C-7D04-47FA-AFC0-A75595758C27}"/>
              </a:ext>
            </a:extLst>
          </p:cNvPr>
          <p:cNvCxnSpPr>
            <a:cxnSpLocks/>
            <a:stCxn id="29" idx="4"/>
          </p:cNvCxnSpPr>
          <p:nvPr/>
        </p:nvCxnSpPr>
        <p:spPr>
          <a:xfrm>
            <a:off x="8343591" y="3023029"/>
            <a:ext cx="154149" cy="2863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a:stCxn id="33" idx="0"/>
          </p:cNvCxnSpPr>
          <p:nvPr/>
        </p:nvCxnSpPr>
        <p:spPr>
          <a:xfrm flipV="1">
            <a:off x="8369014" y="3622662"/>
            <a:ext cx="128726" cy="25378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Branchez un câble (orange ou rouge) dans la rangée de la broche du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de la carte Arduino. Ce câble transporte maintenant le </a:t>
            </a:r>
            <a:r>
              <a:rPr lang="fr-CA" sz="1400" dirty="0">
                <a:solidFill>
                  <a:schemeClr val="bg1"/>
                </a:solidFill>
                <a:highlight>
                  <a:srgbClr val="000000"/>
                </a:highlight>
              </a:rPr>
              <a:t>positif (+).</a:t>
            </a:r>
            <a:endParaRPr lang="fr-CA" sz="1400" dirty="0">
              <a:solidFill>
                <a:schemeClr val="tx2"/>
              </a:solidFill>
            </a:endParaRPr>
          </a:p>
          <a:p>
            <a:endParaRPr lang="fr-CA" sz="1400" dirty="0">
              <a:solidFill>
                <a:schemeClr val="tx2"/>
              </a:solidFill>
            </a:endParaRPr>
          </a:p>
          <a:p>
            <a:r>
              <a:rPr lang="fr-CA" sz="1400" dirty="0">
                <a:solidFill>
                  <a:schemeClr val="tx2"/>
                </a:solidFill>
              </a:rPr>
              <a:t>Branchez un câble (brun ou noir) dans la rangée de la broche du </a:t>
            </a:r>
            <a:r>
              <a:rPr lang="fr-CA" sz="1400" dirty="0">
                <a:solidFill>
                  <a:schemeClr val="bg1"/>
                </a:solidFill>
                <a:highlight>
                  <a:srgbClr val="000000"/>
                </a:highlight>
              </a:rPr>
              <a:t>négatif (-)</a:t>
            </a:r>
            <a:r>
              <a:rPr lang="fr-CA" sz="1400" dirty="0">
                <a:solidFill>
                  <a:schemeClr val="tx2"/>
                </a:solidFill>
              </a:rPr>
              <a:t> de la carte Arduino. Ce câble transporte maintenant le </a:t>
            </a:r>
            <a:r>
              <a:rPr lang="fr-CA" sz="1400" dirty="0">
                <a:solidFill>
                  <a:schemeClr val="bg1"/>
                </a:solidFill>
                <a:highlight>
                  <a:srgbClr val="000000"/>
                </a:highlight>
              </a:rPr>
              <a:t>négatif (-)</a:t>
            </a:r>
            <a:endParaRPr lang="fr-CA" sz="1400" dirty="0">
              <a:solidFill>
                <a:schemeClr val="tx2"/>
              </a:solidFill>
            </a:endParaRPr>
          </a:p>
        </p:txBody>
      </p:sp>
      <p:sp>
        <p:nvSpPr>
          <p:cNvPr id="47" name="Légende : double flèche horizontale 46">
            <a:extLst>
              <a:ext uri="{FF2B5EF4-FFF2-40B4-BE49-F238E27FC236}">
                <a16:creationId xmlns:a16="http://schemas.microsoft.com/office/drawing/2014/main" id="{512CAC59-C312-49D4-B837-0FBAD6C4E051}"/>
              </a:ext>
            </a:extLst>
          </p:cNvPr>
          <p:cNvSpPr/>
          <p:nvPr/>
        </p:nvSpPr>
        <p:spPr>
          <a:xfrm>
            <a:off x="6206018" y="4709836"/>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301575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jeu, basket-ball, circuit&#10;&#10;Description générée automatiquement">
            <a:extLst>
              <a:ext uri="{FF2B5EF4-FFF2-40B4-BE49-F238E27FC236}">
                <a16:creationId xmlns:a16="http://schemas.microsoft.com/office/drawing/2014/main" id="{24A77A64-9724-4010-A690-784107951599}"/>
              </a:ext>
            </a:extLst>
          </p:cNvPr>
          <p:cNvPicPr>
            <a:picLocks noChangeAspect="1"/>
          </p:cNvPicPr>
          <p:nvPr/>
        </p:nvPicPr>
        <p:blipFill>
          <a:blip r:embed="rId2"/>
          <a:stretch>
            <a:fillRect/>
          </a:stretch>
        </p:blipFill>
        <p:spPr>
          <a:xfrm>
            <a:off x="1149943" y="2775715"/>
            <a:ext cx="5709174" cy="3584645"/>
          </a:xfrm>
          <a:prstGeom prst="rect">
            <a:avLst/>
          </a:prstGeom>
        </p:spPr>
      </p:pic>
      <p:pic>
        <p:nvPicPr>
          <p:cNvPr id="4" name="Image 3">
            <a:extLst>
              <a:ext uri="{FF2B5EF4-FFF2-40B4-BE49-F238E27FC236}">
                <a16:creationId xmlns:a16="http://schemas.microsoft.com/office/drawing/2014/main" id="{8B8A4055-8514-4069-94C7-0F0995D90860}"/>
              </a:ext>
            </a:extLst>
          </p:cNvPr>
          <p:cNvPicPr>
            <a:picLocks noChangeAspect="1"/>
          </p:cNvPicPr>
          <p:nvPr/>
        </p:nvPicPr>
        <p:blipFill>
          <a:blip r:embed="rId3"/>
          <a:stretch>
            <a:fillRect/>
          </a:stretch>
        </p:blipFill>
        <p:spPr>
          <a:xfrm>
            <a:off x="8362048" y="1427465"/>
            <a:ext cx="3479833" cy="5219749"/>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2</a:t>
            </a:r>
          </a:p>
        </p:txBody>
      </p:sp>
      <p:grpSp>
        <p:nvGrpSpPr>
          <p:cNvPr id="28" name="Groupe 27">
            <a:extLst>
              <a:ext uri="{FF2B5EF4-FFF2-40B4-BE49-F238E27FC236}">
                <a16:creationId xmlns:a16="http://schemas.microsoft.com/office/drawing/2014/main" id="{0DDADEFE-BB82-49A8-8B6B-48E59AEBB192}"/>
              </a:ext>
            </a:extLst>
          </p:cNvPr>
          <p:cNvGrpSpPr/>
          <p:nvPr/>
        </p:nvGrpSpPr>
        <p:grpSpPr>
          <a:xfrm>
            <a:off x="7597408" y="1088193"/>
            <a:ext cx="658197" cy="674867"/>
            <a:chOff x="2444097" y="4625354"/>
            <a:chExt cx="658197" cy="674867"/>
          </a:xfrm>
        </p:grpSpPr>
        <p:sp>
          <p:nvSpPr>
            <p:cNvPr id="29" name="Ellipse 28">
              <a:extLst>
                <a:ext uri="{FF2B5EF4-FFF2-40B4-BE49-F238E27FC236}">
                  <a16:creationId xmlns:a16="http://schemas.microsoft.com/office/drawing/2014/main" id="{7A8BEA02-626E-421F-A20B-3EC93E95D4F5}"/>
                </a:ext>
              </a:extLst>
            </p:cNvPr>
            <p:cNvSpPr/>
            <p:nvPr/>
          </p:nvSpPr>
          <p:spPr>
            <a:xfrm>
              <a:off x="2444097" y="4625354"/>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0" name="Image 29" descr="Une image contenant lumière, dessin&#10;&#10;Description générée automatiquement">
              <a:extLst>
                <a:ext uri="{FF2B5EF4-FFF2-40B4-BE49-F238E27FC236}">
                  <a16:creationId xmlns:a16="http://schemas.microsoft.com/office/drawing/2014/main" id="{014D8019-40D7-4501-BE11-C604D431A9A7}"/>
                </a:ext>
              </a:extLst>
            </p:cNvPr>
            <p:cNvPicPr>
              <a:picLocks noChangeAspect="1"/>
            </p:cNvPicPr>
            <p:nvPr/>
          </p:nvPicPr>
          <p:blipFill>
            <a:blip r:embed="rId4"/>
            <a:stretch>
              <a:fillRect/>
            </a:stretch>
          </p:blipFill>
          <p:spPr>
            <a:xfrm>
              <a:off x="2466787" y="4700589"/>
              <a:ext cx="635507" cy="599632"/>
            </a:xfrm>
            <a:prstGeom prst="rect">
              <a:avLst/>
            </a:prstGeom>
          </p:spPr>
        </p:pic>
      </p:grpSp>
      <p:grpSp>
        <p:nvGrpSpPr>
          <p:cNvPr id="31" name="Groupe 30">
            <a:extLst>
              <a:ext uri="{FF2B5EF4-FFF2-40B4-BE49-F238E27FC236}">
                <a16:creationId xmlns:a16="http://schemas.microsoft.com/office/drawing/2014/main" id="{A8966BD8-097F-4DBE-A9B3-C1D1729626EC}"/>
              </a:ext>
            </a:extLst>
          </p:cNvPr>
          <p:cNvGrpSpPr/>
          <p:nvPr/>
        </p:nvGrpSpPr>
        <p:grpSpPr>
          <a:xfrm>
            <a:off x="9063085" y="860175"/>
            <a:ext cx="708742" cy="716337"/>
            <a:chOff x="7568986" y="1484376"/>
            <a:chExt cx="708742" cy="716337"/>
          </a:xfrm>
        </p:grpSpPr>
        <p:sp>
          <p:nvSpPr>
            <p:cNvPr id="32" name="Ellipse 31">
              <a:extLst>
                <a:ext uri="{FF2B5EF4-FFF2-40B4-BE49-F238E27FC236}">
                  <a16:creationId xmlns:a16="http://schemas.microsoft.com/office/drawing/2014/main" id="{505D9824-A6D7-4A81-A493-11D20E7063BA}"/>
                </a:ext>
              </a:extLst>
            </p:cNvPr>
            <p:cNvSpPr/>
            <p:nvPr/>
          </p:nvSpPr>
          <p:spPr>
            <a:xfrm>
              <a:off x="7568986" y="1542516"/>
              <a:ext cx="658197" cy="65819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3" name="Image 32" descr="Une image contenant objet, lumière&#10;&#10;Description générée automatiquement">
              <a:extLst>
                <a:ext uri="{FF2B5EF4-FFF2-40B4-BE49-F238E27FC236}">
                  <a16:creationId xmlns:a16="http://schemas.microsoft.com/office/drawing/2014/main" id="{E24FBF52-DF40-4531-8776-1D8374653293}"/>
                </a:ext>
              </a:extLst>
            </p:cNvPr>
            <p:cNvPicPr>
              <a:picLocks noChangeAspect="1"/>
            </p:cNvPicPr>
            <p:nvPr/>
          </p:nvPicPr>
          <p:blipFill>
            <a:blip r:embed="rId5"/>
            <a:stretch>
              <a:fillRect/>
            </a:stretch>
          </p:blipFill>
          <p:spPr>
            <a:xfrm>
              <a:off x="7569287" y="1484376"/>
              <a:ext cx="708441" cy="658197"/>
            </a:xfrm>
            <a:prstGeom prst="rect">
              <a:avLst/>
            </a:prstGeom>
          </p:spPr>
        </p:pic>
      </p:grpSp>
      <p:grpSp>
        <p:nvGrpSpPr>
          <p:cNvPr id="21" name="Groupe 20">
            <a:extLst>
              <a:ext uri="{FF2B5EF4-FFF2-40B4-BE49-F238E27FC236}">
                <a16:creationId xmlns:a16="http://schemas.microsoft.com/office/drawing/2014/main" id="{097B2244-8999-42C3-A167-9B362FBCCA81}"/>
              </a:ext>
            </a:extLst>
          </p:cNvPr>
          <p:cNvGrpSpPr/>
          <p:nvPr/>
        </p:nvGrpSpPr>
        <p:grpSpPr>
          <a:xfrm>
            <a:off x="5255612" y="2497855"/>
            <a:ext cx="638606" cy="619710"/>
            <a:chOff x="7085114" y="3470421"/>
            <a:chExt cx="638606" cy="619710"/>
          </a:xfrm>
        </p:grpSpPr>
        <p:sp>
          <p:nvSpPr>
            <p:cNvPr id="20" name="Ellipse 19">
              <a:extLst>
                <a:ext uri="{FF2B5EF4-FFF2-40B4-BE49-F238E27FC236}">
                  <a16:creationId xmlns:a16="http://schemas.microsoft.com/office/drawing/2014/main" id="{7D1237AA-D923-4808-A901-C6B1B42E6710}"/>
                </a:ext>
              </a:extLst>
            </p:cNvPr>
            <p:cNvSpPr/>
            <p:nvPr/>
          </p:nvSpPr>
          <p:spPr>
            <a:xfrm>
              <a:off x="7085114" y="3470421"/>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3" name="Image 22" descr="Une image contenant objet, lumière&#10;&#10;Description générée automatiquement">
              <a:extLst>
                <a:ext uri="{FF2B5EF4-FFF2-40B4-BE49-F238E27FC236}">
                  <a16:creationId xmlns:a16="http://schemas.microsoft.com/office/drawing/2014/main" id="{A0F9BD5A-608B-46D1-9E80-731994E5F292}"/>
                </a:ext>
              </a:extLst>
            </p:cNvPr>
            <p:cNvPicPr>
              <a:picLocks noChangeAspect="1"/>
            </p:cNvPicPr>
            <p:nvPr/>
          </p:nvPicPr>
          <p:blipFill>
            <a:blip r:embed="rId5"/>
            <a:stretch>
              <a:fillRect/>
            </a:stretch>
          </p:blipFill>
          <p:spPr>
            <a:xfrm>
              <a:off x="7085114" y="3496818"/>
              <a:ext cx="638606" cy="593313"/>
            </a:xfrm>
            <a:prstGeom prst="rect">
              <a:avLst/>
            </a:prstGeom>
          </p:spPr>
        </p:pic>
      </p:grpSp>
      <p:sp>
        <p:nvSpPr>
          <p:cNvPr id="19" name="Ellipse 18">
            <a:extLst>
              <a:ext uri="{FF2B5EF4-FFF2-40B4-BE49-F238E27FC236}">
                <a16:creationId xmlns:a16="http://schemas.microsoft.com/office/drawing/2014/main" id="{6CBC92D6-2433-4884-B0F0-2B7F5EDC1D38}"/>
              </a:ext>
            </a:extLst>
          </p:cNvPr>
          <p:cNvSpPr/>
          <p:nvPr/>
        </p:nvSpPr>
        <p:spPr>
          <a:xfrm>
            <a:off x="3350674" y="3429000"/>
            <a:ext cx="593314" cy="593313"/>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5" name="Image 24" descr="Une image contenant lumière, dessin&#10;&#10;Description générée automatiquement">
            <a:extLst>
              <a:ext uri="{FF2B5EF4-FFF2-40B4-BE49-F238E27FC236}">
                <a16:creationId xmlns:a16="http://schemas.microsoft.com/office/drawing/2014/main" id="{93D07E51-C7F3-43B7-A686-55F1A620C3AC}"/>
              </a:ext>
            </a:extLst>
          </p:cNvPr>
          <p:cNvPicPr>
            <a:picLocks noChangeAspect="1"/>
          </p:cNvPicPr>
          <p:nvPr/>
        </p:nvPicPr>
        <p:blipFill>
          <a:blip r:embed="rId4"/>
          <a:stretch>
            <a:fillRect/>
          </a:stretch>
        </p:blipFill>
        <p:spPr>
          <a:xfrm>
            <a:off x="3371127" y="3496818"/>
            <a:ext cx="572861" cy="540522"/>
          </a:xfrm>
          <a:prstGeom prst="rect">
            <a:avLst/>
          </a:prstGeom>
        </p:spPr>
      </p:pic>
      <p:cxnSp>
        <p:nvCxnSpPr>
          <p:cNvPr id="17" name="Connecteur droit avec flèche 16">
            <a:extLst>
              <a:ext uri="{FF2B5EF4-FFF2-40B4-BE49-F238E27FC236}">
                <a16:creationId xmlns:a16="http://schemas.microsoft.com/office/drawing/2014/main" id="{2BA53FE7-5090-48EC-9686-3055793D83E5}"/>
              </a:ext>
            </a:extLst>
          </p:cNvPr>
          <p:cNvCxnSpPr>
            <a:cxnSpLocks/>
          </p:cNvCxnSpPr>
          <p:nvPr/>
        </p:nvCxnSpPr>
        <p:spPr>
          <a:xfrm flipV="1">
            <a:off x="3943988" y="3377171"/>
            <a:ext cx="446450" cy="2527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DE66A13-8F98-4657-9AD7-0A81F94F8BA8}"/>
              </a:ext>
            </a:extLst>
          </p:cNvPr>
          <p:cNvCxnSpPr>
            <a:cxnSpLocks/>
          </p:cNvCxnSpPr>
          <p:nvPr/>
        </p:nvCxnSpPr>
        <p:spPr>
          <a:xfrm flipH="1">
            <a:off x="4986943" y="2963989"/>
            <a:ext cx="310769" cy="2406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1C86277C-7D04-47FA-AFC0-A75595758C27}"/>
              </a:ext>
            </a:extLst>
          </p:cNvPr>
          <p:cNvCxnSpPr>
            <a:cxnSpLocks/>
          </p:cNvCxnSpPr>
          <p:nvPr/>
        </p:nvCxnSpPr>
        <p:spPr>
          <a:xfrm>
            <a:off x="8209478" y="1486239"/>
            <a:ext cx="457824" cy="4189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F369751-531E-4282-A703-5B554754958C}"/>
              </a:ext>
            </a:extLst>
          </p:cNvPr>
          <p:cNvCxnSpPr>
            <a:cxnSpLocks/>
          </p:cNvCxnSpPr>
          <p:nvPr/>
        </p:nvCxnSpPr>
        <p:spPr>
          <a:xfrm flipH="1">
            <a:off x="8855131" y="1430810"/>
            <a:ext cx="316623" cy="4743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6876527" cy="1169551"/>
          </a:xfrm>
          <a:prstGeom prst="rect">
            <a:avLst/>
          </a:prstGeom>
          <a:noFill/>
        </p:spPr>
        <p:txBody>
          <a:bodyPr wrap="square">
            <a:spAutoFit/>
          </a:bodyPr>
          <a:lstStyle/>
          <a:p>
            <a:r>
              <a:rPr lang="fr-CA" sz="1400" dirty="0">
                <a:solidFill>
                  <a:schemeClr val="tx2"/>
                </a:solidFill>
              </a:rPr>
              <a:t>Brancher le câble qui transporte le </a:t>
            </a:r>
            <a:r>
              <a:rPr lang="fr-CA" sz="1400" dirty="0">
                <a:solidFill>
                  <a:schemeClr val="bg1"/>
                </a:solidFill>
                <a:highlight>
                  <a:srgbClr val="000000"/>
                </a:highlight>
              </a:rPr>
              <a:t>positif (+)</a:t>
            </a:r>
            <a:r>
              <a:rPr lang="fr-CA" sz="1400" dirty="0">
                <a:solidFill>
                  <a:schemeClr val="bg1"/>
                </a:solidFill>
              </a:rPr>
              <a:t> </a:t>
            </a:r>
            <a:r>
              <a:rPr lang="fr-CA" sz="1400" dirty="0">
                <a:solidFill>
                  <a:schemeClr val="tx2"/>
                </a:solidFill>
              </a:rPr>
              <a:t>dans la colonne + rouge de la platine d’expérimentation.</a:t>
            </a:r>
          </a:p>
          <a:p>
            <a:endParaRPr lang="fr-CA" sz="1400" dirty="0">
              <a:solidFill>
                <a:schemeClr val="tx2"/>
              </a:solidFill>
            </a:endParaRPr>
          </a:p>
          <a:p>
            <a:r>
              <a:rPr lang="fr-CA" sz="1400" dirty="0">
                <a:solidFill>
                  <a:schemeClr val="tx2"/>
                </a:solidFill>
              </a:rPr>
              <a:t>Brancher le câble qui transporte le </a:t>
            </a:r>
            <a:r>
              <a:rPr lang="fr-CA" sz="1400" dirty="0">
                <a:solidFill>
                  <a:schemeClr val="bg1"/>
                </a:solidFill>
                <a:highlight>
                  <a:srgbClr val="000000"/>
                </a:highlight>
              </a:rPr>
              <a:t>négatif (-)</a:t>
            </a:r>
            <a:r>
              <a:rPr lang="fr-CA" sz="1400" dirty="0">
                <a:solidFill>
                  <a:schemeClr val="tx2"/>
                </a:solidFill>
              </a:rPr>
              <a:t> dans la conne – bleue de la platine d’expérimentation.</a:t>
            </a:r>
          </a:p>
        </p:txBody>
      </p:sp>
      <p:sp>
        <p:nvSpPr>
          <p:cNvPr id="22" name="Légende : double flèche horizontale 21">
            <a:extLst>
              <a:ext uri="{FF2B5EF4-FFF2-40B4-BE49-F238E27FC236}">
                <a16:creationId xmlns:a16="http://schemas.microsoft.com/office/drawing/2014/main" id="{F170DF23-BFA0-4E56-8B61-4C73A91FC9D9}"/>
              </a:ext>
            </a:extLst>
          </p:cNvPr>
          <p:cNvSpPr/>
          <p:nvPr/>
        </p:nvSpPr>
        <p:spPr>
          <a:xfrm>
            <a:off x="6295275" y="4991982"/>
            <a:ext cx="3031672" cy="759558"/>
          </a:xfrm>
          <a:prstGeom prst="leftRightArrowCallout">
            <a:avLst>
              <a:gd name="adj1" fmla="val 25000"/>
              <a:gd name="adj2" fmla="val 29031"/>
              <a:gd name="adj3" fmla="val 23450"/>
              <a:gd name="adj4" fmla="val 695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La photo à gauche et le dessin à droite présentent le même branchement.</a:t>
            </a:r>
          </a:p>
        </p:txBody>
      </p:sp>
    </p:spTree>
    <p:extLst>
      <p:ext uri="{BB962C8B-B14F-4D97-AF65-F5344CB8AC3E}">
        <p14:creationId xmlns:p14="http://schemas.microsoft.com/office/powerpoint/2010/main" val="161870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Erreur fatale 1 : inverser les pôles + et -</a:t>
            </a:r>
          </a:p>
        </p:txBody>
      </p:sp>
      <p:pic>
        <p:nvPicPr>
          <p:cNvPr id="4" name="Image 3">
            <a:extLst>
              <a:ext uri="{FF2B5EF4-FFF2-40B4-BE49-F238E27FC236}">
                <a16:creationId xmlns:a16="http://schemas.microsoft.com/office/drawing/2014/main" id="{8BF9B431-5645-4F9C-B817-B609198710B5}"/>
              </a:ext>
            </a:extLst>
          </p:cNvPr>
          <p:cNvPicPr>
            <a:picLocks noChangeAspect="1"/>
          </p:cNvPicPr>
          <p:nvPr/>
        </p:nvPicPr>
        <p:blipFill>
          <a:blip r:embed="rId2"/>
          <a:stretch>
            <a:fillRect/>
          </a:stretch>
        </p:blipFill>
        <p:spPr>
          <a:xfrm>
            <a:off x="5225892" y="1403710"/>
            <a:ext cx="3364431" cy="5149490"/>
          </a:xfrm>
          <a:prstGeom prst="rect">
            <a:avLst/>
          </a:prstGeom>
        </p:spPr>
      </p:pic>
      <p:sp>
        <p:nvSpPr>
          <p:cNvPr id="5" name="Explosion : 14 points 4">
            <a:extLst>
              <a:ext uri="{FF2B5EF4-FFF2-40B4-BE49-F238E27FC236}">
                <a16:creationId xmlns:a16="http://schemas.microsoft.com/office/drawing/2014/main" id="{6EDD817C-E450-49AD-8360-6EC5B6092446}"/>
              </a:ext>
            </a:extLst>
          </p:cNvPr>
          <p:cNvSpPr/>
          <p:nvPr/>
        </p:nvSpPr>
        <p:spPr>
          <a:xfrm>
            <a:off x="1016949" y="1545977"/>
            <a:ext cx="4819828" cy="438803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Ici le </a:t>
            </a:r>
            <a:r>
              <a:rPr lang="fr-CA" sz="1800" dirty="0">
                <a:solidFill>
                  <a:schemeClr val="bg1"/>
                </a:solidFill>
                <a:highlight>
                  <a:srgbClr val="000000"/>
                </a:highlight>
              </a:rPr>
              <a:t>pôle positif (+) </a:t>
            </a:r>
            <a:r>
              <a:rPr lang="fr-CA" sz="1800" dirty="0">
                <a:solidFill>
                  <a:schemeClr val="bg1"/>
                </a:solidFill>
              </a:rPr>
              <a:t> et </a:t>
            </a:r>
            <a:r>
              <a:rPr lang="fr-CA" dirty="0">
                <a:solidFill>
                  <a:schemeClr val="bg1"/>
                </a:solidFill>
                <a:highlight>
                  <a:srgbClr val="000000"/>
                </a:highlight>
              </a:rPr>
              <a:t>pôle </a:t>
            </a:r>
            <a:r>
              <a:rPr lang="fr-CA" sz="1800" dirty="0">
                <a:solidFill>
                  <a:schemeClr val="bg1"/>
                </a:solidFill>
                <a:highlight>
                  <a:srgbClr val="000000"/>
                </a:highlight>
              </a:rPr>
              <a:t>négatif (-)</a:t>
            </a:r>
            <a:r>
              <a:rPr lang="fr-CA" dirty="0">
                <a:solidFill>
                  <a:schemeClr val="tx2"/>
                </a:solidFill>
              </a:rPr>
              <a:t> </a:t>
            </a:r>
            <a:r>
              <a:rPr lang="fr-CA" dirty="0">
                <a:solidFill>
                  <a:schemeClr val="bg1"/>
                </a:solidFill>
              </a:rPr>
              <a:t>sont inversés! C’est une erreur fatale qui risque de détruire tous les composants!</a:t>
            </a:r>
          </a:p>
        </p:txBody>
      </p:sp>
      <p:pic>
        <p:nvPicPr>
          <p:cNvPr id="7" name="Image 6">
            <a:extLst>
              <a:ext uri="{FF2B5EF4-FFF2-40B4-BE49-F238E27FC236}">
                <a16:creationId xmlns:a16="http://schemas.microsoft.com/office/drawing/2014/main" id="{9ADE43C2-AA14-44D1-BFB6-DA83DBCA2D5B}"/>
              </a:ext>
            </a:extLst>
          </p:cNvPr>
          <p:cNvPicPr>
            <a:picLocks noChangeAspect="1"/>
          </p:cNvPicPr>
          <p:nvPr/>
        </p:nvPicPr>
        <p:blipFill>
          <a:blip r:embed="rId3"/>
          <a:stretch>
            <a:fillRect/>
          </a:stretch>
        </p:blipFill>
        <p:spPr>
          <a:xfrm>
            <a:off x="9004266" y="2059735"/>
            <a:ext cx="2572109" cy="3524742"/>
          </a:xfrm>
          <a:prstGeom prst="rect">
            <a:avLst/>
          </a:prstGeom>
        </p:spPr>
      </p:pic>
    </p:spTree>
    <p:extLst>
      <p:ext uri="{BB962C8B-B14F-4D97-AF65-F5344CB8AC3E}">
        <p14:creationId xmlns:p14="http://schemas.microsoft.com/office/powerpoint/2010/main" val="1594544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Erreur fatale 2 : court circuit</a:t>
            </a:r>
          </a:p>
        </p:txBody>
      </p:sp>
      <p:pic>
        <p:nvPicPr>
          <p:cNvPr id="4" name="Image 3">
            <a:extLst>
              <a:ext uri="{FF2B5EF4-FFF2-40B4-BE49-F238E27FC236}">
                <a16:creationId xmlns:a16="http://schemas.microsoft.com/office/drawing/2014/main" id="{B56B909B-FB94-4304-AE7F-BBAD6381909B}"/>
              </a:ext>
            </a:extLst>
          </p:cNvPr>
          <p:cNvPicPr>
            <a:picLocks noChangeAspect="1"/>
          </p:cNvPicPr>
          <p:nvPr/>
        </p:nvPicPr>
        <p:blipFill>
          <a:blip r:embed="rId2"/>
          <a:stretch>
            <a:fillRect/>
          </a:stretch>
        </p:blipFill>
        <p:spPr>
          <a:xfrm>
            <a:off x="5525317" y="1586874"/>
            <a:ext cx="3142826" cy="4745173"/>
          </a:xfrm>
          <a:prstGeom prst="rect">
            <a:avLst/>
          </a:prstGeom>
        </p:spPr>
      </p:pic>
      <p:sp>
        <p:nvSpPr>
          <p:cNvPr id="6" name="Explosion : 14 points 5">
            <a:extLst>
              <a:ext uri="{FF2B5EF4-FFF2-40B4-BE49-F238E27FC236}">
                <a16:creationId xmlns:a16="http://schemas.microsoft.com/office/drawing/2014/main" id="{9D041F6C-F669-46DD-B2FC-4E48C9C2E3AE}"/>
              </a:ext>
            </a:extLst>
          </p:cNvPr>
          <p:cNvSpPr/>
          <p:nvPr/>
        </p:nvSpPr>
        <p:spPr>
          <a:xfrm>
            <a:off x="967921" y="1689424"/>
            <a:ext cx="4819828" cy="438803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Ici le </a:t>
            </a:r>
            <a:r>
              <a:rPr lang="fr-CA" sz="1800" dirty="0">
                <a:solidFill>
                  <a:schemeClr val="bg1"/>
                </a:solidFill>
                <a:highlight>
                  <a:srgbClr val="000000"/>
                </a:highlight>
              </a:rPr>
              <a:t>pôle positif (+) </a:t>
            </a:r>
            <a:r>
              <a:rPr lang="fr-CA" sz="1800" dirty="0">
                <a:solidFill>
                  <a:schemeClr val="bg1"/>
                </a:solidFill>
              </a:rPr>
              <a:t> et </a:t>
            </a:r>
            <a:r>
              <a:rPr lang="fr-CA" dirty="0">
                <a:solidFill>
                  <a:schemeClr val="bg1"/>
                </a:solidFill>
                <a:highlight>
                  <a:srgbClr val="000000"/>
                </a:highlight>
              </a:rPr>
              <a:t>pôle </a:t>
            </a:r>
            <a:r>
              <a:rPr lang="fr-CA" sz="1800" dirty="0">
                <a:solidFill>
                  <a:schemeClr val="bg1"/>
                </a:solidFill>
                <a:highlight>
                  <a:srgbClr val="000000"/>
                </a:highlight>
              </a:rPr>
              <a:t>négatif (-)</a:t>
            </a:r>
            <a:r>
              <a:rPr lang="fr-CA" dirty="0">
                <a:solidFill>
                  <a:schemeClr val="tx2"/>
                </a:solidFill>
              </a:rPr>
              <a:t> </a:t>
            </a:r>
            <a:r>
              <a:rPr lang="fr-CA" dirty="0">
                <a:solidFill>
                  <a:schemeClr val="bg1"/>
                </a:solidFill>
              </a:rPr>
              <a:t>sont branchés ensemble! C’est une erreur fatale qui risque de détruire votre prise USB</a:t>
            </a:r>
          </a:p>
        </p:txBody>
      </p:sp>
      <p:pic>
        <p:nvPicPr>
          <p:cNvPr id="8" name="Image 7">
            <a:extLst>
              <a:ext uri="{FF2B5EF4-FFF2-40B4-BE49-F238E27FC236}">
                <a16:creationId xmlns:a16="http://schemas.microsoft.com/office/drawing/2014/main" id="{52354181-70A7-4679-9F01-6DED9A968097}"/>
              </a:ext>
            </a:extLst>
          </p:cNvPr>
          <p:cNvPicPr>
            <a:picLocks noChangeAspect="1"/>
          </p:cNvPicPr>
          <p:nvPr/>
        </p:nvPicPr>
        <p:blipFill>
          <a:blip r:embed="rId3"/>
          <a:stretch>
            <a:fillRect/>
          </a:stretch>
        </p:blipFill>
        <p:spPr>
          <a:xfrm>
            <a:off x="8894835" y="1863182"/>
            <a:ext cx="2572109" cy="3524742"/>
          </a:xfrm>
          <a:prstGeom prst="rect">
            <a:avLst/>
          </a:prstGeom>
        </p:spPr>
      </p:pic>
    </p:spTree>
    <p:extLst>
      <p:ext uri="{BB962C8B-B14F-4D97-AF65-F5344CB8AC3E}">
        <p14:creationId xmlns:p14="http://schemas.microsoft.com/office/powerpoint/2010/main" val="2561369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9575C55-3794-404D-872F-34953C393AFB}"/>
              </a:ext>
            </a:extLst>
          </p:cNvPr>
          <p:cNvPicPr>
            <a:picLocks noChangeAspect="1"/>
          </p:cNvPicPr>
          <p:nvPr/>
        </p:nvPicPr>
        <p:blipFill>
          <a:blip r:embed="rId2"/>
          <a:stretch>
            <a:fillRect/>
          </a:stretch>
        </p:blipFill>
        <p:spPr>
          <a:xfrm>
            <a:off x="1074863" y="2187619"/>
            <a:ext cx="7037262" cy="4365581"/>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3</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24707" y="1425627"/>
            <a:ext cx="9248006" cy="646331"/>
          </a:xfrm>
          <a:prstGeom prst="rect">
            <a:avLst/>
          </a:prstGeom>
          <a:noFill/>
        </p:spPr>
        <p:txBody>
          <a:bodyPr wrap="square">
            <a:spAutoFit/>
          </a:bodyPr>
          <a:lstStyle/>
          <a:p>
            <a:r>
              <a:rPr lang="fr-CA" dirty="0">
                <a:solidFill>
                  <a:schemeClr val="tx2"/>
                </a:solidFill>
              </a:rPr>
              <a:t>Brancher le câble USB micro entre une prise USB de votre ordinateur et la carte Arduino. C’est le 5 Volts de votre prise USB qui alimente maintenant la carte Arduino et la platine d’expérimentation!</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140038" y="4456172"/>
            <a:ext cx="3872198" cy="52322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a:t>
            </a:r>
          </a:p>
        </p:txBody>
      </p:sp>
      <p:cxnSp>
        <p:nvCxnSpPr>
          <p:cNvPr id="26" name="Connecteur droit avec flèche 25">
            <a:extLst>
              <a:ext uri="{FF2B5EF4-FFF2-40B4-BE49-F238E27FC236}">
                <a16:creationId xmlns:a16="http://schemas.microsoft.com/office/drawing/2014/main" id="{44A29BD7-B4A3-4045-852E-A71A431BF2F0}"/>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27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BBFB21-C75C-4832-8EEB-C89461E53BFA}"/>
              </a:ext>
            </a:extLst>
          </p:cNvPr>
          <p:cNvPicPr>
            <a:picLocks noChangeAspect="1"/>
          </p:cNvPicPr>
          <p:nvPr/>
        </p:nvPicPr>
        <p:blipFill>
          <a:blip r:embed="rId2"/>
          <a:stretch>
            <a:fillRect/>
          </a:stretch>
        </p:blipFill>
        <p:spPr>
          <a:xfrm>
            <a:off x="1062515" y="2151403"/>
            <a:ext cx="6832780" cy="4401797"/>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Utilisation d’une carte Arduino en tant que </a:t>
            </a:r>
            <a:r>
              <a:rPr lang="fr-CA" dirty="0">
                <a:solidFill>
                  <a:schemeClr val="bg1"/>
                </a:solidFill>
                <a:highlight>
                  <a:srgbClr val="000000"/>
                </a:highlight>
              </a:rPr>
              <a:t>générateur,</a:t>
            </a:r>
            <a:r>
              <a:rPr lang="fr-CA" dirty="0"/>
              <a:t> étape 4</a:t>
            </a:r>
          </a:p>
        </p:txBody>
      </p:sp>
      <p:sp>
        <p:nvSpPr>
          <p:cNvPr id="41" name="ZoneTexte 40">
            <a:extLst>
              <a:ext uri="{FF2B5EF4-FFF2-40B4-BE49-F238E27FC236}">
                <a16:creationId xmlns:a16="http://schemas.microsoft.com/office/drawing/2014/main" id="{1CEA7123-4B3A-48EB-B220-1CDF0E649158}"/>
              </a:ext>
            </a:extLst>
          </p:cNvPr>
          <p:cNvSpPr txBox="1"/>
          <p:nvPr/>
        </p:nvSpPr>
        <p:spPr>
          <a:xfrm>
            <a:off x="1010464" y="1323317"/>
            <a:ext cx="9248006" cy="646331"/>
          </a:xfrm>
          <a:prstGeom prst="rect">
            <a:avLst/>
          </a:prstGeom>
          <a:noFill/>
        </p:spPr>
        <p:txBody>
          <a:bodyPr wrap="square">
            <a:spAutoFit/>
          </a:bodyPr>
          <a:lstStyle/>
          <a:p>
            <a:r>
              <a:rPr lang="fr-CA" dirty="0">
                <a:solidFill>
                  <a:schemeClr val="tx2"/>
                </a:solidFill>
              </a:rPr>
              <a:t>Si jamais la petite lumière verte s’éteint malgré que la prise USB est branchée à votre ordinateur, </a:t>
            </a:r>
            <a:r>
              <a:rPr lang="fr-CA" b="1" dirty="0">
                <a:solidFill>
                  <a:schemeClr val="tx2"/>
                </a:solidFill>
              </a:rPr>
              <a:t>débranchez immédiatement le câble USB</a:t>
            </a:r>
            <a:r>
              <a:rPr lang="fr-CA" dirty="0">
                <a:solidFill>
                  <a:schemeClr val="tx2"/>
                </a:solidFill>
              </a:rPr>
              <a:t>. </a:t>
            </a:r>
            <a:r>
              <a:rPr lang="fr-CA" sz="1800" dirty="0">
                <a:solidFill>
                  <a:schemeClr val="tx2"/>
                </a:solidFill>
              </a:rPr>
              <a:t>Vérifiez que vous n’avez pas commis une </a:t>
            </a:r>
            <a:r>
              <a:rPr lang="fr-CA" sz="1800" b="1" dirty="0">
                <a:solidFill>
                  <a:schemeClr val="tx2"/>
                </a:solidFill>
              </a:rPr>
              <a:t>erreur fatale!</a:t>
            </a:r>
            <a:r>
              <a:rPr lang="fr-CA" dirty="0">
                <a:solidFill>
                  <a:schemeClr val="tx2"/>
                </a:solidFill>
              </a:rPr>
              <a:t> </a:t>
            </a:r>
          </a:p>
        </p:txBody>
      </p:sp>
      <p:sp>
        <p:nvSpPr>
          <p:cNvPr id="43" name="ZoneTexte 42">
            <a:extLst>
              <a:ext uri="{FF2B5EF4-FFF2-40B4-BE49-F238E27FC236}">
                <a16:creationId xmlns:a16="http://schemas.microsoft.com/office/drawing/2014/main" id="{4573A8AF-64E0-49BB-A0BB-58471F4F8926}"/>
              </a:ext>
            </a:extLst>
          </p:cNvPr>
          <p:cNvSpPr txBox="1"/>
          <p:nvPr/>
        </p:nvSpPr>
        <p:spPr>
          <a:xfrm>
            <a:off x="7257287" y="3718802"/>
            <a:ext cx="3872198" cy="116955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400" dirty="0">
                <a:solidFill>
                  <a:schemeClr val="accent3"/>
                </a:solidFill>
              </a:rPr>
              <a:t>La petite lumière verte sur la carte devrait s’allumer quand vous branchez le câble USB. Si ce n’est pas le cas, débranchez immédiatement le câble USB et vérifiez que vous n’avez pas commis une </a:t>
            </a:r>
            <a:r>
              <a:rPr lang="fr-CA" sz="1400" b="1" dirty="0">
                <a:solidFill>
                  <a:schemeClr val="accent3"/>
                </a:solidFill>
              </a:rPr>
              <a:t>erreur fatale!</a:t>
            </a:r>
          </a:p>
        </p:txBody>
      </p:sp>
      <p:cxnSp>
        <p:nvCxnSpPr>
          <p:cNvPr id="10" name="Connecteur droit avec flèche 9">
            <a:extLst>
              <a:ext uri="{FF2B5EF4-FFF2-40B4-BE49-F238E27FC236}">
                <a16:creationId xmlns:a16="http://schemas.microsoft.com/office/drawing/2014/main" id="{4EA9B47E-57AF-42D6-A713-8969AA68BFFB}"/>
              </a:ext>
            </a:extLst>
          </p:cNvPr>
          <p:cNvCxnSpPr>
            <a:cxnSpLocks/>
          </p:cNvCxnSpPr>
          <p:nvPr/>
        </p:nvCxnSpPr>
        <p:spPr>
          <a:xfrm flipH="1">
            <a:off x="6328418" y="4613867"/>
            <a:ext cx="9224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9D1CC6A-949D-4D61-8957-084DECD4DB73}"/>
              </a:ext>
            </a:extLst>
          </p:cNvPr>
          <p:cNvPicPr>
            <a:picLocks noChangeAspect="1"/>
          </p:cNvPicPr>
          <p:nvPr/>
        </p:nvPicPr>
        <p:blipFill>
          <a:blip r:embed="rId3"/>
          <a:stretch>
            <a:fillRect/>
          </a:stretch>
        </p:blipFill>
        <p:spPr>
          <a:xfrm>
            <a:off x="9639595" y="4577154"/>
            <a:ext cx="830401" cy="1143622"/>
          </a:xfrm>
          <a:prstGeom prst="rect">
            <a:avLst/>
          </a:prstGeom>
        </p:spPr>
      </p:pic>
    </p:spTree>
    <p:extLst>
      <p:ext uri="{BB962C8B-B14F-4D97-AF65-F5344CB8AC3E}">
        <p14:creationId xmlns:p14="http://schemas.microsoft.com/office/powerpoint/2010/main" val="3839718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Les composants pour les exercices suivants</a:t>
            </a:r>
          </a:p>
        </p:txBody>
      </p:sp>
      <p:pic>
        <p:nvPicPr>
          <p:cNvPr id="4" name="Image 3" descr="Une image contenant intérieur, objet, assis, suspendu&#10;&#10;Description générée automatiquement">
            <a:extLst>
              <a:ext uri="{FF2B5EF4-FFF2-40B4-BE49-F238E27FC236}">
                <a16:creationId xmlns:a16="http://schemas.microsoft.com/office/drawing/2014/main" id="{6DED14A9-1314-44E2-9F58-D994B1325267}"/>
              </a:ext>
            </a:extLst>
          </p:cNvPr>
          <p:cNvPicPr>
            <a:picLocks noChangeAspect="1"/>
          </p:cNvPicPr>
          <p:nvPr/>
        </p:nvPicPr>
        <p:blipFill>
          <a:blip r:embed="rId2"/>
          <a:stretch>
            <a:fillRect/>
          </a:stretch>
        </p:blipFill>
        <p:spPr>
          <a:xfrm>
            <a:off x="6203087" y="1393011"/>
            <a:ext cx="1073545" cy="1372662"/>
          </a:xfrm>
          <a:prstGeom prst="rect">
            <a:avLst/>
          </a:prstGeom>
        </p:spPr>
      </p:pic>
      <p:pic>
        <p:nvPicPr>
          <p:cNvPr id="6" name="Image 5" descr="Une image contenant casque, neige, pièce, chapeau&#10;&#10;Description générée automatiquement">
            <a:extLst>
              <a:ext uri="{FF2B5EF4-FFF2-40B4-BE49-F238E27FC236}">
                <a16:creationId xmlns:a16="http://schemas.microsoft.com/office/drawing/2014/main" id="{F2ECCB83-E241-4341-8D68-966E04160DDF}"/>
              </a:ext>
            </a:extLst>
          </p:cNvPr>
          <p:cNvPicPr>
            <a:picLocks noChangeAspect="1"/>
          </p:cNvPicPr>
          <p:nvPr/>
        </p:nvPicPr>
        <p:blipFill>
          <a:blip r:embed="rId3"/>
          <a:stretch>
            <a:fillRect/>
          </a:stretch>
        </p:blipFill>
        <p:spPr>
          <a:xfrm>
            <a:off x="6287257" y="2984863"/>
            <a:ext cx="858775" cy="1777139"/>
          </a:xfrm>
          <a:prstGeom prst="rect">
            <a:avLst/>
          </a:prstGeom>
        </p:spPr>
      </p:pic>
      <p:pic>
        <p:nvPicPr>
          <p:cNvPr id="8" name="Image 7" descr="Une image contenant assis, table, signe, miroir&#10;&#10;Description générée automatiquement">
            <a:extLst>
              <a:ext uri="{FF2B5EF4-FFF2-40B4-BE49-F238E27FC236}">
                <a16:creationId xmlns:a16="http://schemas.microsoft.com/office/drawing/2014/main" id="{5744D718-FB5F-4BBF-B9F0-584CE96AA691}"/>
              </a:ext>
            </a:extLst>
          </p:cNvPr>
          <p:cNvPicPr>
            <a:picLocks noChangeAspect="1"/>
          </p:cNvPicPr>
          <p:nvPr/>
        </p:nvPicPr>
        <p:blipFill rotWithShape="1">
          <a:blip r:embed="rId4"/>
          <a:srcRect r="17726"/>
          <a:stretch/>
        </p:blipFill>
        <p:spPr>
          <a:xfrm>
            <a:off x="6203087" y="5133707"/>
            <a:ext cx="1022316" cy="1081820"/>
          </a:xfrm>
          <a:prstGeom prst="rect">
            <a:avLst/>
          </a:prstGeom>
        </p:spPr>
      </p:pic>
      <p:pic>
        <p:nvPicPr>
          <p:cNvPr id="10" name="Image 9" descr="Une image contenant table&#10;&#10;Description générée automatiquement">
            <a:extLst>
              <a:ext uri="{FF2B5EF4-FFF2-40B4-BE49-F238E27FC236}">
                <a16:creationId xmlns:a16="http://schemas.microsoft.com/office/drawing/2014/main" id="{B00E8DFB-A3F7-4AE4-BEF7-590DC6B90F1C}"/>
              </a:ext>
            </a:extLst>
          </p:cNvPr>
          <p:cNvPicPr>
            <a:picLocks noChangeAspect="1"/>
          </p:cNvPicPr>
          <p:nvPr/>
        </p:nvPicPr>
        <p:blipFill>
          <a:blip r:embed="rId5"/>
          <a:stretch>
            <a:fillRect/>
          </a:stretch>
        </p:blipFill>
        <p:spPr>
          <a:xfrm>
            <a:off x="4673208" y="1599178"/>
            <a:ext cx="1438476" cy="695422"/>
          </a:xfrm>
          <a:prstGeom prst="rect">
            <a:avLst/>
          </a:prstGeom>
        </p:spPr>
      </p:pic>
      <p:pic>
        <p:nvPicPr>
          <p:cNvPr id="12" name="Image 11" descr="Une image contenant tabouret, table&#10;&#10;Description générée automatiquement">
            <a:extLst>
              <a:ext uri="{FF2B5EF4-FFF2-40B4-BE49-F238E27FC236}">
                <a16:creationId xmlns:a16="http://schemas.microsoft.com/office/drawing/2014/main" id="{74CBE6E6-9C78-4D4F-BF33-7890A13CE861}"/>
              </a:ext>
            </a:extLst>
          </p:cNvPr>
          <p:cNvPicPr>
            <a:picLocks noChangeAspect="1"/>
          </p:cNvPicPr>
          <p:nvPr/>
        </p:nvPicPr>
        <p:blipFill>
          <a:blip r:embed="rId6"/>
          <a:stretch>
            <a:fillRect/>
          </a:stretch>
        </p:blipFill>
        <p:spPr>
          <a:xfrm>
            <a:off x="4955138" y="2875887"/>
            <a:ext cx="1247949" cy="2114845"/>
          </a:xfrm>
          <a:prstGeom prst="rect">
            <a:avLst/>
          </a:prstGeom>
        </p:spPr>
      </p:pic>
      <p:pic>
        <p:nvPicPr>
          <p:cNvPr id="14" name="Image 13" descr="Une image contenant dessin&#10;&#10;Description générée automatiquement">
            <a:extLst>
              <a:ext uri="{FF2B5EF4-FFF2-40B4-BE49-F238E27FC236}">
                <a16:creationId xmlns:a16="http://schemas.microsoft.com/office/drawing/2014/main" id="{EA397333-BC1B-4E89-A2F7-43FD7EF1BC0B}"/>
              </a:ext>
            </a:extLst>
          </p:cNvPr>
          <p:cNvPicPr>
            <a:picLocks noChangeAspect="1"/>
          </p:cNvPicPr>
          <p:nvPr/>
        </p:nvPicPr>
        <p:blipFill>
          <a:blip r:embed="rId7"/>
          <a:stretch>
            <a:fillRect/>
          </a:stretch>
        </p:blipFill>
        <p:spPr>
          <a:xfrm rot="5400000">
            <a:off x="4876169" y="5177378"/>
            <a:ext cx="1171739" cy="1114581"/>
          </a:xfrm>
          <a:prstGeom prst="rect">
            <a:avLst/>
          </a:prstGeom>
        </p:spPr>
      </p:pic>
      <p:sp>
        <p:nvSpPr>
          <p:cNvPr id="15" name="ZoneTexte 14">
            <a:extLst>
              <a:ext uri="{FF2B5EF4-FFF2-40B4-BE49-F238E27FC236}">
                <a16:creationId xmlns:a16="http://schemas.microsoft.com/office/drawing/2014/main" id="{51B3A36D-0AD1-460F-8905-1B1351FF1493}"/>
              </a:ext>
            </a:extLst>
          </p:cNvPr>
          <p:cNvSpPr txBox="1"/>
          <p:nvPr/>
        </p:nvSpPr>
        <p:spPr>
          <a:xfrm>
            <a:off x="733260" y="1830394"/>
            <a:ext cx="2704238" cy="523220"/>
          </a:xfrm>
          <a:prstGeom prst="rect">
            <a:avLst/>
          </a:prstGeom>
          <a:noFill/>
        </p:spPr>
        <p:txBody>
          <a:bodyPr wrap="square" rtlCol="0">
            <a:spAutoFit/>
          </a:bodyPr>
          <a:lstStyle/>
          <a:p>
            <a:r>
              <a:rPr lang="fr-CA" sz="2800" dirty="0"/>
              <a:t>Résistance 100 </a:t>
            </a:r>
            <a:r>
              <a:rPr lang="el-GR" sz="2800" dirty="0">
                <a:solidFill>
                  <a:schemeClr val="tx1"/>
                </a:solidFill>
              </a:rPr>
              <a:t>Ω</a:t>
            </a:r>
            <a:endParaRPr lang="fr-CA" sz="2800" dirty="0"/>
          </a:p>
        </p:txBody>
      </p:sp>
      <p:sp>
        <p:nvSpPr>
          <p:cNvPr id="22" name="ZoneTexte 21">
            <a:extLst>
              <a:ext uri="{FF2B5EF4-FFF2-40B4-BE49-F238E27FC236}">
                <a16:creationId xmlns:a16="http://schemas.microsoft.com/office/drawing/2014/main" id="{8CB82A83-62DF-424E-A744-4413848A1C0E}"/>
              </a:ext>
            </a:extLst>
          </p:cNvPr>
          <p:cNvSpPr txBox="1"/>
          <p:nvPr/>
        </p:nvSpPr>
        <p:spPr>
          <a:xfrm>
            <a:off x="820602" y="3200870"/>
            <a:ext cx="2529555" cy="1384995"/>
          </a:xfrm>
          <a:prstGeom prst="rect">
            <a:avLst/>
          </a:prstGeom>
          <a:noFill/>
        </p:spPr>
        <p:txBody>
          <a:bodyPr wrap="square" rtlCol="0">
            <a:spAutoFit/>
          </a:bodyPr>
          <a:lstStyle/>
          <a:p>
            <a:r>
              <a:rPr lang="fr-CA" sz="2800" dirty="0"/>
              <a:t>Diode électroluminescente (DEL)</a:t>
            </a:r>
          </a:p>
        </p:txBody>
      </p:sp>
      <p:sp>
        <p:nvSpPr>
          <p:cNvPr id="24" name="ZoneTexte 23">
            <a:extLst>
              <a:ext uri="{FF2B5EF4-FFF2-40B4-BE49-F238E27FC236}">
                <a16:creationId xmlns:a16="http://schemas.microsoft.com/office/drawing/2014/main" id="{70512809-9342-47D5-9B4E-81A668BE1BC5}"/>
              </a:ext>
            </a:extLst>
          </p:cNvPr>
          <p:cNvSpPr txBox="1"/>
          <p:nvPr/>
        </p:nvSpPr>
        <p:spPr>
          <a:xfrm>
            <a:off x="731838" y="5407488"/>
            <a:ext cx="2529555" cy="523220"/>
          </a:xfrm>
          <a:prstGeom prst="rect">
            <a:avLst/>
          </a:prstGeom>
          <a:noFill/>
        </p:spPr>
        <p:txBody>
          <a:bodyPr wrap="square" rtlCol="0">
            <a:spAutoFit/>
          </a:bodyPr>
          <a:lstStyle/>
          <a:p>
            <a:r>
              <a:rPr lang="fr-CA" sz="2800" dirty="0"/>
              <a:t>Interrupteur</a:t>
            </a:r>
          </a:p>
        </p:txBody>
      </p:sp>
      <p:sp>
        <p:nvSpPr>
          <p:cNvPr id="26" name="ZoneTexte 25">
            <a:extLst>
              <a:ext uri="{FF2B5EF4-FFF2-40B4-BE49-F238E27FC236}">
                <a16:creationId xmlns:a16="http://schemas.microsoft.com/office/drawing/2014/main" id="{05E55F06-0C3F-40E2-871C-DB9863FE946F}"/>
              </a:ext>
            </a:extLst>
          </p:cNvPr>
          <p:cNvSpPr txBox="1"/>
          <p:nvPr/>
        </p:nvSpPr>
        <p:spPr>
          <a:xfrm>
            <a:off x="7416416" y="1447971"/>
            <a:ext cx="4096193" cy="707886"/>
          </a:xfrm>
          <a:prstGeom prst="rect">
            <a:avLst/>
          </a:prstGeom>
          <a:noFill/>
        </p:spPr>
        <p:txBody>
          <a:bodyPr wrap="square" rtlCol="0">
            <a:spAutoFit/>
          </a:bodyPr>
          <a:lstStyle/>
          <a:p>
            <a:r>
              <a:rPr lang="fr-CA" sz="2000" dirty="0"/>
              <a:t>Assurez-vous de choisir la résistance avec les bandes brun-noir-brun</a:t>
            </a:r>
          </a:p>
        </p:txBody>
      </p:sp>
      <p:sp>
        <p:nvSpPr>
          <p:cNvPr id="27" name="ZoneTexte 26">
            <a:extLst>
              <a:ext uri="{FF2B5EF4-FFF2-40B4-BE49-F238E27FC236}">
                <a16:creationId xmlns:a16="http://schemas.microsoft.com/office/drawing/2014/main" id="{72EC1FA8-D9F8-46B4-9CE0-FFE3A0C3A1E4}"/>
              </a:ext>
            </a:extLst>
          </p:cNvPr>
          <p:cNvSpPr txBox="1"/>
          <p:nvPr/>
        </p:nvSpPr>
        <p:spPr>
          <a:xfrm>
            <a:off x="7416416" y="2985426"/>
            <a:ext cx="4096193" cy="1323439"/>
          </a:xfrm>
          <a:prstGeom prst="rect">
            <a:avLst/>
          </a:prstGeom>
          <a:noFill/>
        </p:spPr>
        <p:txBody>
          <a:bodyPr wrap="square" rtlCol="0">
            <a:spAutoFit/>
          </a:bodyPr>
          <a:lstStyle/>
          <a:p>
            <a:r>
              <a:rPr lang="fr-CA" sz="2000" dirty="0"/>
              <a:t>Portez attention à la longueur des pattes. Une patte est plus longue que l’autre. Une DEL ne s’allume que si elle est branchée dans le bon sens. </a:t>
            </a:r>
          </a:p>
        </p:txBody>
      </p:sp>
      <p:sp>
        <p:nvSpPr>
          <p:cNvPr id="28" name="ZoneTexte 27">
            <a:extLst>
              <a:ext uri="{FF2B5EF4-FFF2-40B4-BE49-F238E27FC236}">
                <a16:creationId xmlns:a16="http://schemas.microsoft.com/office/drawing/2014/main" id="{244A8AD7-FBB8-4A7E-B5C0-11772ED44982}"/>
              </a:ext>
            </a:extLst>
          </p:cNvPr>
          <p:cNvSpPr txBox="1"/>
          <p:nvPr/>
        </p:nvSpPr>
        <p:spPr>
          <a:xfrm>
            <a:off x="7416416" y="5148799"/>
            <a:ext cx="4096193" cy="1015663"/>
          </a:xfrm>
          <a:prstGeom prst="rect">
            <a:avLst/>
          </a:prstGeom>
          <a:noFill/>
        </p:spPr>
        <p:txBody>
          <a:bodyPr wrap="square" rtlCol="0">
            <a:spAutoFit/>
          </a:bodyPr>
          <a:lstStyle/>
          <a:p>
            <a:r>
              <a:rPr lang="fr-CA" sz="2000" dirty="0"/>
              <a:t>Faites attention à ses pattes quand vous le branchez dans la platine d’expérimentation</a:t>
            </a:r>
          </a:p>
        </p:txBody>
      </p:sp>
      <p:pic>
        <p:nvPicPr>
          <p:cNvPr id="19" name="Image 18">
            <a:extLst>
              <a:ext uri="{FF2B5EF4-FFF2-40B4-BE49-F238E27FC236}">
                <a16:creationId xmlns:a16="http://schemas.microsoft.com/office/drawing/2014/main" id="{D652E09D-6BAD-473F-BA16-DEF6C6720A85}"/>
              </a:ext>
            </a:extLst>
          </p:cNvPr>
          <p:cNvPicPr>
            <a:picLocks noChangeAspect="1"/>
          </p:cNvPicPr>
          <p:nvPr/>
        </p:nvPicPr>
        <p:blipFill>
          <a:blip r:embed="rId8"/>
          <a:stretch>
            <a:fillRect/>
          </a:stretch>
        </p:blipFill>
        <p:spPr>
          <a:xfrm>
            <a:off x="3620541" y="3285061"/>
            <a:ext cx="1133633" cy="828791"/>
          </a:xfrm>
          <a:prstGeom prst="rect">
            <a:avLst/>
          </a:prstGeom>
        </p:spPr>
      </p:pic>
      <p:pic>
        <p:nvPicPr>
          <p:cNvPr id="29" name="Image 28">
            <a:extLst>
              <a:ext uri="{FF2B5EF4-FFF2-40B4-BE49-F238E27FC236}">
                <a16:creationId xmlns:a16="http://schemas.microsoft.com/office/drawing/2014/main" id="{0201EC19-689E-4858-9F17-6495D3CFDA8E}"/>
              </a:ext>
            </a:extLst>
          </p:cNvPr>
          <p:cNvPicPr>
            <a:picLocks noChangeAspect="1"/>
          </p:cNvPicPr>
          <p:nvPr/>
        </p:nvPicPr>
        <p:blipFill>
          <a:blip r:embed="rId9"/>
          <a:stretch>
            <a:fillRect/>
          </a:stretch>
        </p:blipFill>
        <p:spPr>
          <a:xfrm>
            <a:off x="3542654" y="1723110"/>
            <a:ext cx="1289406" cy="737788"/>
          </a:xfrm>
          <a:prstGeom prst="rect">
            <a:avLst/>
          </a:prstGeom>
        </p:spPr>
      </p:pic>
      <p:pic>
        <p:nvPicPr>
          <p:cNvPr id="31" name="Image 30">
            <a:extLst>
              <a:ext uri="{FF2B5EF4-FFF2-40B4-BE49-F238E27FC236}">
                <a16:creationId xmlns:a16="http://schemas.microsoft.com/office/drawing/2014/main" id="{50D92A06-DC7C-4369-B84D-756A42231ACA}"/>
              </a:ext>
            </a:extLst>
          </p:cNvPr>
          <p:cNvPicPr>
            <a:picLocks noChangeAspect="1"/>
          </p:cNvPicPr>
          <p:nvPr/>
        </p:nvPicPr>
        <p:blipFill>
          <a:blip r:embed="rId10"/>
          <a:stretch>
            <a:fillRect/>
          </a:stretch>
        </p:blipFill>
        <p:spPr>
          <a:xfrm>
            <a:off x="3763828" y="5218671"/>
            <a:ext cx="1068232" cy="782203"/>
          </a:xfrm>
          <a:prstGeom prst="rect">
            <a:avLst/>
          </a:prstGeom>
        </p:spPr>
      </p:pic>
    </p:spTree>
    <p:extLst>
      <p:ext uri="{BB962C8B-B14F-4D97-AF65-F5344CB8AC3E}">
        <p14:creationId xmlns:p14="http://schemas.microsoft.com/office/powerpoint/2010/main" val="2653166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056666" y="635592"/>
            <a:ext cx="7483577" cy="1868896"/>
          </a:xfrm>
        </p:spPr>
        <p:txBody>
          <a:bodyPr anchor="b">
            <a:normAutofit/>
          </a:bodyPr>
          <a:lstStyle/>
          <a:p>
            <a:r>
              <a:rPr lang="fr-CA" sz="4100" dirty="0"/>
              <a:t>SCOTT GARNER : STILL LIFE</a:t>
            </a:r>
          </a:p>
        </p:txBody>
      </p:sp>
      <p:sp>
        <p:nvSpPr>
          <p:cNvPr id="7" name="Rectangle 6">
            <a:extLst>
              <a:ext uri="{FF2B5EF4-FFF2-40B4-BE49-F238E27FC236}">
                <a16:creationId xmlns:a16="http://schemas.microsoft.com/office/drawing/2014/main" id="{F2D79080-63A0-460D-85BA-972C1389FE6F}"/>
              </a:ext>
            </a:extLst>
          </p:cNvPr>
          <p:cNvSpPr/>
          <p:nvPr/>
        </p:nvSpPr>
        <p:spPr>
          <a:xfrm>
            <a:off x="1091269" y="2624129"/>
            <a:ext cx="4754055" cy="276999"/>
          </a:xfrm>
          <a:prstGeom prst="rect">
            <a:avLst/>
          </a:prstGeom>
          <a:solidFill>
            <a:schemeClr val="accent4"/>
          </a:solidFill>
        </p:spPr>
        <p:txBody>
          <a:bodyPr wrap="square">
            <a:spAutoFit/>
          </a:bodyPr>
          <a:lstStyle/>
          <a:p>
            <a:r>
              <a:rPr lang="fr-CA" sz="1200" dirty="0">
                <a:solidFill>
                  <a:schemeClr val="bg1"/>
                </a:solidFill>
                <a:hlinkClick r:id="rId3">
                  <a:extLst>
                    <a:ext uri="{A12FA001-AC4F-418D-AE19-62706E023703}">
                      <ahyp:hlinkClr xmlns:ahyp="http://schemas.microsoft.com/office/drawing/2018/hyperlinkcolor" val="tx"/>
                    </a:ext>
                  </a:extLst>
                </a:hlinkClick>
              </a:rPr>
              <a:t>https://scottmadethis.net/interactive/still_life/</a:t>
            </a:r>
            <a:endParaRPr lang="fr-CA" sz="1200" dirty="0">
              <a:solidFill>
                <a:schemeClr val="bg1"/>
              </a:solidFill>
            </a:endParaRPr>
          </a:p>
        </p:txBody>
      </p:sp>
      <p:pic>
        <p:nvPicPr>
          <p:cNvPr id="5" name="Image 4">
            <a:extLst>
              <a:ext uri="{FF2B5EF4-FFF2-40B4-BE49-F238E27FC236}">
                <a16:creationId xmlns:a16="http://schemas.microsoft.com/office/drawing/2014/main" id="{9659BD4C-4757-43BE-AE6D-B8957829D2CB}"/>
              </a:ext>
            </a:extLst>
          </p:cNvPr>
          <p:cNvPicPr>
            <a:picLocks noChangeAspect="1"/>
          </p:cNvPicPr>
          <p:nvPr/>
        </p:nvPicPr>
        <p:blipFill>
          <a:blip r:embed="rId4"/>
          <a:stretch>
            <a:fillRect/>
          </a:stretch>
        </p:blipFill>
        <p:spPr>
          <a:xfrm>
            <a:off x="1056666" y="3020769"/>
            <a:ext cx="4823260" cy="2303209"/>
          </a:xfrm>
          <a:prstGeom prst="rect">
            <a:avLst/>
          </a:prstGeom>
        </p:spPr>
      </p:pic>
      <p:pic>
        <p:nvPicPr>
          <p:cNvPr id="6" name="Média en ligne 5" title="Still Life">
            <a:hlinkClick r:id="" action="ppaction://media"/>
            <a:extLst>
              <a:ext uri="{FF2B5EF4-FFF2-40B4-BE49-F238E27FC236}">
                <a16:creationId xmlns:a16="http://schemas.microsoft.com/office/drawing/2014/main" id="{5DCB220A-FA76-4FB5-B45C-09E2ACB1DF3F}"/>
              </a:ext>
            </a:extLst>
          </p:cNvPr>
          <p:cNvPicPr>
            <a:picLocks noRot="1" noChangeAspect="1"/>
          </p:cNvPicPr>
          <p:nvPr>
            <a:videoFile r:link="rId1"/>
          </p:nvPr>
        </p:nvPicPr>
        <p:blipFill>
          <a:blip r:embed="rId5"/>
          <a:stretch>
            <a:fillRect/>
          </a:stretch>
        </p:blipFill>
        <p:spPr>
          <a:xfrm>
            <a:off x="6180517" y="2624129"/>
            <a:ext cx="4788657" cy="2693619"/>
          </a:xfrm>
          <a:prstGeom prst="rect">
            <a:avLst/>
          </a:prstGeom>
        </p:spPr>
      </p:pic>
    </p:spTree>
    <p:extLst>
      <p:ext uri="{BB962C8B-B14F-4D97-AF65-F5344CB8AC3E}">
        <p14:creationId xmlns:p14="http://schemas.microsoft.com/office/powerpoint/2010/main" val="11117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19554-68F8-456A-BCC6-001F81133488}"/>
              </a:ext>
            </a:extLst>
          </p:cNvPr>
          <p:cNvPicPr>
            <a:picLocks noChangeAspect="1"/>
          </p:cNvPicPr>
          <p:nvPr/>
        </p:nvPicPr>
        <p:blipFill>
          <a:blip r:embed="rId3"/>
          <a:stretch>
            <a:fillRect/>
          </a:stretch>
        </p:blipFill>
        <p:spPr>
          <a:xfrm>
            <a:off x="1018644" y="1991170"/>
            <a:ext cx="3452798" cy="4749226"/>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1 (formatif) : allumer une lumière DEL avec la platine d’expérimentation</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4"/>
          <a:stretch>
            <a:fillRect/>
          </a:stretch>
        </p:blipFill>
        <p:spPr>
          <a:xfrm>
            <a:off x="7338010" y="1331356"/>
            <a:ext cx="4420217" cy="5277587"/>
          </a:xfrm>
          <a:prstGeom prst="rect">
            <a:avLst/>
          </a:prstGeom>
        </p:spPr>
      </p:pic>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avoir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5"/>
          <a:stretch>
            <a:fillRect/>
          </a:stretch>
        </p:blipFill>
        <p:spPr>
          <a:xfrm>
            <a:off x="3375873" y="1307506"/>
            <a:ext cx="567497" cy="781553"/>
          </a:xfrm>
          <a:prstGeom prst="rect">
            <a:avLst/>
          </a:prstGeom>
        </p:spPr>
      </p:pic>
      <p:sp>
        <p:nvSpPr>
          <p:cNvPr id="14" name="ZoneTexte 13">
            <a:extLst>
              <a:ext uri="{FF2B5EF4-FFF2-40B4-BE49-F238E27FC236}">
                <a16:creationId xmlns:a16="http://schemas.microsoft.com/office/drawing/2014/main" id="{56DA6A67-DB92-47F2-A4EE-801DDBEC7431}"/>
              </a:ext>
            </a:extLst>
          </p:cNvPr>
          <p:cNvSpPr txBox="1"/>
          <p:nvPr/>
        </p:nvSpPr>
        <p:spPr>
          <a:xfrm>
            <a:off x="4289390" y="4897767"/>
            <a:ext cx="1717706" cy="1384995"/>
          </a:xfrm>
          <a:prstGeom prst="rect">
            <a:avLst/>
          </a:prstGeom>
          <a:noFill/>
        </p:spPr>
        <p:txBody>
          <a:bodyPr wrap="square" rtlCol="0">
            <a:spAutoFit/>
          </a:bodyPr>
          <a:lstStyle/>
          <a:p>
            <a:r>
              <a:rPr lang="fr-CA" sz="1200" dirty="0"/>
              <a:t>Portez attention à la longueur des pattes de la DEL. Une patte est plus longue que l’autre. Une DEL ne s’allume que si elle est branchée dans le bon sens. </a:t>
            </a:r>
          </a:p>
        </p:txBody>
      </p:sp>
      <p:sp>
        <p:nvSpPr>
          <p:cNvPr id="19" name="Légende : double flèche horizontale 18">
            <a:extLst>
              <a:ext uri="{FF2B5EF4-FFF2-40B4-BE49-F238E27FC236}">
                <a16:creationId xmlns:a16="http://schemas.microsoft.com/office/drawing/2014/main" id="{CF9A7409-7A7B-4705-A185-0950C79C5816}"/>
              </a:ext>
            </a:extLst>
          </p:cNvPr>
          <p:cNvSpPr/>
          <p:nvPr/>
        </p:nvSpPr>
        <p:spPr>
          <a:xfrm>
            <a:off x="4099038" y="1991170"/>
            <a:ext cx="3452798" cy="1204302"/>
          </a:xfrm>
          <a:prstGeom prst="leftRightArrowCallout">
            <a:avLst>
              <a:gd name="adj1" fmla="val 25000"/>
              <a:gd name="adj2" fmla="val 29031"/>
              <a:gd name="adj3" fmla="val 23450"/>
              <a:gd name="adj4" fmla="val 624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2"/>
                </a:solidFill>
              </a:rPr>
              <a:t>Le dessin à gauche et le schéma à droite représentent le même branchement. Pour commencer, le dessin à gauche est plus facile, mais le schéma à droite est plus efficace.</a:t>
            </a:r>
          </a:p>
        </p:txBody>
      </p:sp>
      <p:pic>
        <p:nvPicPr>
          <p:cNvPr id="26" name="Média en ligne 25" title="Exercice 1 : allumer une lumière DEL avec la platine d’expérimentation">
            <a:hlinkClick r:id="" action="ppaction://media"/>
            <a:extLst>
              <a:ext uri="{FF2B5EF4-FFF2-40B4-BE49-F238E27FC236}">
                <a16:creationId xmlns:a16="http://schemas.microsoft.com/office/drawing/2014/main" id="{6C256A0B-FACD-46A3-9D38-989D8FA2858C}"/>
              </a:ext>
            </a:extLst>
          </p:cNvPr>
          <p:cNvPicPr>
            <a:picLocks noRot="1" noChangeAspect="1"/>
          </p:cNvPicPr>
          <p:nvPr>
            <a:videoFile r:link="rId1"/>
          </p:nvPr>
        </p:nvPicPr>
        <p:blipFill>
          <a:blip r:embed="rId6"/>
          <a:stretch>
            <a:fillRect/>
          </a:stretch>
        </p:blipFill>
        <p:spPr>
          <a:xfrm>
            <a:off x="4385257" y="3282004"/>
            <a:ext cx="2880360" cy="1620203"/>
          </a:xfrm>
          <a:prstGeom prst="rect">
            <a:avLst/>
          </a:prstGeom>
        </p:spPr>
      </p:pic>
    </p:spTree>
    <p:extLst>
      <p:ext uri="{BB962C8B-B14F-4D97-AF65-F5344CB8AC3E}">
        <p14:creationId xmlns:p14="http://schemas.microsoft.com/office/powerpoint/2010/main" val="32575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a:bodyPr>
          <a:lstStyle/>
          <a:p>
            <a:r>
              <a:rPr lang="fr-CA" dirty="0"/>
              <a:t>Le cheminement électrique de l’exercice 1</a:t>
            </a:r>
          </a:p>
        </p:txBody>
      </p:sp>
      <p:pic>
        <p:nvPicPr>
          <p:cNvPr id="6" name="Image 5">
            <a:extLst>
              <a:ext uri="{FF2B5EF4-FFF2-40B4-BE49-F238E27FC236}">
                <a16:creationId xmlns:a16="http://schemas.microsoft.com/office/drawing/2014/main" id="{CF2F5AE7-360E-45F5-AF9C-1FBB4B423F32}"/>
              </a:ext>
            </a:extLst>
          </p:cNvPr>
          <p:cNvPicPr>
            <a:picLocks noChangeAspect="1"/>
          </p:cNvPicPr>
          <p:nvPr/>
        </p:nvPicPr>
        <p:blipFill>
          <a:blip r:embed="rId2"/>
          <a:stretch>
            <a:fillRect/>
          </a:stretch>
        </p:blipFill>
        <p:spPr>
          <a:xfrm>
            <a:off x="3607281" y="1457313"/>
            <a:ext cx="4420217" cy="5277587"/>
          </a:xfrm>
          <a:prstGeom prst="rect">
            <a:avLst/>
          </a:prstGeom>
        </p:spPr>
      </p:pic>
      <p:cxnSp>
        <p:nvCxnSpPr>
          <p:cNvPr id="43" name="Connecteur droit avec flèche 42">
            <a:extLst>
              <a:ext uri="{FF2B5EF4-FFF2-40B4-BE49-F238E27FC236}">
                <a16:creationId xmlns:a16="http://schemas.microsoft.com/office/drawing/2014/main" id="{2AAA49A0-8FF4-4882-90E8-6E133ED34A0A}"/>
              </a:ext>
            </a:extLst>
          </p:cNvPr>
          <p:cNvCxnSpPr>
            <a:cxnSpLocks/>
          </p:cNvCxnSpPr>
          <p:nvPr/>
        </p:nvCxnSpPr>
        <p:spPr>
          <a:xfrm flipV="1">
            <a:off x="4895735" y="2025773"/>
            <a:ext cx="0" cy="683662"/>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DDE0AEE-6115-4E9E-AE1D-13B39A8DA3C6}"/>
              </a:ext>
            </a:extLst>
          </p:cNvPr>
          <p:cNvCxnSpPr>
            <a:cxnSpLocks/>
          </p:cNvCxnSpPr>
          <p:nvPr/>
        </p:nvCxnSpPr>
        <p:spPr>
          <a:xfrm>
            <a:off x="6972362" y="2025773"/>
            <a:ext cx="0" cy="2367184"/>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8505C67F-B2DA-4E61-807D-E7E64A910642}"/>
              </a:ext>
            </a:extLst>
          </p:cNvPr>
          <p:cNvCxnSpPr>
            <a:cxnSpLocks/>
          </p:cNvCxnSpPr>
          <p:nvPr/>
        </p:nvCxnSpPr>
        <p:spPr>
          <a:xfrm>
            <a:off x="6972362" y="4632239"/>
            <a:ext cx="0" cy="401653"/>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9F1E6A66-1954-47A6-B4FE-149423A2DD67}"/>
              </a:ext>
            </a:extLst>
          </p:cNvPr>
          <p:cNvCxnSpPr>
            <a:cxnSpLocks/>
          </p:cNvCxnSpPr>
          <p:nvPr/>
        </p:nvCxnSpPr>
        <p:spPr>
          <a:xfrm flipH="1">
            <a:off x="6972362" y="5461181"/>
            <a:ext cx="1" cy="717847"/>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E1222C05-CEA9-4FEC-88A5-F9C57DD2AFA7}"/>
              </a:ext>
            </a:extLst>
          </p:cNvPr>
          <p:cNvCxnSpPr>
            <a:cxnSpLocks/>
          </p:cNvCxnSpPr>
          <p:nvPr/>
        </p:nvCxnSpPr>
        <p:spPr>
          <a:xfrm flipV="1">
            <a:off x="4895735" y="5572280"/>
            <a:ext cx="0" cy="606748"/>
          </a:xfrm>
          <a:prstGeom prst="straightConnector1">
            <a:avLst/>
          </a:prstGeom>
          <a:ln w="571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CC6B7F3A-04B7-4383-9B50-68B442C616D0}"/>
              </a:ext>
            </a:extLst>
          </p:cNvPr>
          <p:cNvCxnSpPr>
            <a:cxnSpLocks/>
          </p:cNvCxnSpPr>
          <p:nvPr/>
        </p:nvCxnSpPr>
        <p:spPr>
          <a:xfrm flipH="1">
            <a:off x="5219638" y="6249751"/>
            <a:ext cx="1391473" cy="0"/>
          </a:xfrm>
          <a:prstGeom prst="straightConnector1">
            <a:avLst/>
          </a:prstGeom>
          <a:ln w="57150">
            <a:solidFill>
              <a:schemeClr val="tx2">
                <a:alpha val="52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565B87CC-2DB3-45CD-8096-ABF767D636FD}"/>
              </a:ext>
            </a:extLst>
          </p:cNvPr>
          <p:cNvCxnSpPr>
            <a:cxnSpLocks/>
          </p:cNvCxnSpPr>
          <p:nvPr/>
        </p:nvCxnSpPr>
        <p:spPr>
          <a:xfrm flipH="1">
            <a:off x="5219639" y="2025773"/>
            <a:ext cx="1391473" cy="0"/>
          </a:xfrm>
          <a:prstGeom prst="straightConnector1">
            <a:avLst/>
          </a:prstGeom>
          <a:ln w="57150">
            <a:solidFill>
              <a:srgbClr val="FF0000">
                <a:alpha val="58000"/>
              </a:srgb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667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FEB39-C3FB-4EAD-AC68-F698B10C6144}"/>
              </a:ext>
            </a:extLst>
          </p:cNvPr>
          <p:cNvSpPr>
            <a:spLocks noGrp="1"/>
          </p:cNvSpPr>
          <p:nvPr>
            <p:ph type="title"/>
          </p:nvPr>
        </p:nvSpPr>
        <p:spPr/>
        <p:txBody>
          <a:bodyPr/>
          <a:lstStyle/>
          <a:p>
            <a:r>
              <a:rPr lang="en-CA" dirty="0"/>
              <a:t>INTERRUPTEUR</a:t>
            </a:r>
            <a:endParaRPr lang="fr-CA" dirty="0"/>
          </a:p>
        </p:txBody>
      </p:sp>
      <p:pic>
        <p:nvPicPr>
          <p:cNvPr id="4" name="Image 3">
            <a:extLst>
              <a:ext uri="{FF2B5EF4-FFF2-40B4-BE49-F238E27FC236}">
                <a16:creationId xmlns:a16="http://schemas.microsoft.com/office/drawing/2014/main" id="{60A9BDE9-9A69-44E2-B6E9-14D2BC46D9D0}"/>
              </a:ext>
            </a:extLst>
          </p:cNvPr>
          <p:cNvPicPr>
            <a:picLocks noChangeAspect="1"/>
          </p:cNvPicPr>
          <p:nvPr/>
        </p:nvPicPr>
        <p:blipFill>
          <a:blip r:embed="rId2"/>
          <a:stretch>
            <a:fillRect/>
          </a:stretch>
        </p:blipFill>
        <p:spPr>
          <a:xfrm>
            <a:off x="5426080" y="2461628"/>
            <a:ext cx="3003491" cy="2407379"/>
          </a:xfrm>
          <a:prstGeom prst="rect">
            <a:avLst/>
          </a:prstGeom>
        </p:spPr>
      </p:pic>
      <p:pic>
        <p:nvPicPr>
          <p:cNvPr id="5" name="Image 4">
            <a:extLst>
              <a:ext uri="{FF2B5EF4-FFF2-40B4-BE49-F238E27FC236}">
                <a16:creationId xmlns:a16="http://schemas.microsoft.com/office/drawing/2014/main" id="{CEE23023-3EC9-4A59-B7BB-959CFB4FC265}"/>
              </a:ext>
            </a:extLst>
          </p:cNvPr>
          <p:cNvPicPr>
            <a:picLocks noChangeAspect="1"/>
          </p:cNvPicPr>
          <p:nvPr/>
        </p:nvPicPr>
        <p:blipFill>
          <a:blip r:embed="rId3"/>
          <a:stretch>
            <a:fillRect/>
          </a:stretch>
        </p:blipFill>
        <p:spPr>
          <a:xfrm>
            <a:off x="1109525" y="3749211"/>
            <a:ext cx="3448531" cy="1200318"/>
          </a:xfrm>
          <a:prstGeom prst="rect">
            <a:avLst/>
          </a:prstGeom>
        </p:spPr>
      </p:pic>
      <p:sp>
        <p:nvSpPr>
          <p:cNvPr id="7" name="Accolade ouvrante 6">
            <a:extLst>
              <a:ext uri="{FF2B5EF4-FFF2-40B4-BE49-F238E27FC236}">
                <a16:creationId xmlns:a16="http://schemas.microsoft.com/office/drawing/2014/main" id="{3A2A9F50-A150-49B6-AD91-752C7118037D}"/>
              </a:ext>
            </a:extLst>
          </p:cNvPr>
          <p:cNvSpPr/>
          <p:nvPr/>
        </p:nvSpPr>
        <p:spPr>
          <a:xfrm rot="5400000">
            <a:off x="6643320" y="916359"/>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Accolade ouvrante 8">
            <a:extLst>
              <a:ext uri="{FF2B5EF4-FFF2-40B4-BE49-F238E27FC236}">
                <a16:creationId xmlns:a16="http://schemas.microsoft.com/office/drawing/2014/main" id="{B9571246-3928-410B-A4F0-18455D59C0CD}"/>
              </a:ext>
            </a:extLst>
          </p:cNvPr>
          <p:cNvSpPr/>
          <p:nvPr/>
        </p:nvSpPr>
        <p:spPr>
          <a:xfrm rot="16200000">
            <a:off x="6643320" y="3367260"/>
            <a:ext cx="319632" cy="3003493"/>
          </a:xfrm>
          <a:prstGeom prst="leftBrace">
            <a:avLst>
              <a:gd name="adj1" fmla="val 49945"/>
              <a:gd name="adj2" fmla="val 51801"/>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ZoneTexte 9">
            <a:extLst>
              <a:ext uri="{FF2B5EF4-FFF2-40B4-BE49-F238E27FC236}">
                <a16:creationId xmlns:a16="http://schemas.microsoft.com/office/drawing/2014/main" id="{BBBE414B-F779-49C4-8A0F-6846EAE1AC4E}"/>
              </a:ext>
            </a:extLst>
          </p:cNvPr>
          <p:cNvSpPr txBox="1"/>
          <p:nvPr/>
        </p:nvSpPr>
        <p:spPr>
          <a:xfrm>
            <a:off x="4922293" y="1794860"/>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paire de broches est toujours connectée ensemble</a:t>
            </a:r>
          </a:p>
        </p:txBody>
      </p:sp>
      <p:sp>
        <p:nvSpPr>
          <p:cNvPr id="11" name="ZoneTexte 10">
            <a:extLst>
              <a:ext uri="{FF2B5EF4-FFF2-40B4-BE49-F238E27FC236}">
                <a16:creationId xmlns:a16="http://schemas.microsoft.com/office/drawing/2014/main" id="{867061EA-35B1-4147-87C9-75928A1F11E7}"/>
              </a:ext>
            </a:extLst>
          </p:cNvPr>
          <p:cNvSpPr txBox="1"/>
          <p:nvPr/>
        </p:nvSpPr>
        <p:spPr>
          <a:xfrm>
            <a:off x="4922293" y="5237166"/>
            <a:ext cx="3761686" cy="26161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Cette paire de broches est toujours connectée ensemble</a:t>
            </a:r>
          </a:p>
        </p:txBody>
      </p:sp>
      <p:sp>
        <p:nvSpPr>
          <p:cNvPr id="8" name="ZoneTexte 7">
            <a:extLst>
              <a:ext uri="{FF2B5EF4-FFF2-40B4-BE49-F238E27FC236}">
                <a16:creationId xmlns:a16="http://schemas.microsoft.com/office/drawing/2014/main" id="{1619AEE9-1F6B-4922-9C06-A53CE6A7D5EE}"/>
              </a:ext>
            </a:extLst>
          </p:cNvPr>
          <p:cNvSpPr txBox="1"/>
          <p:nvPr/>
        </p:nvSpPr>
        <p:spPr>
          <a:xfrm>
            <a:off x="1023090" y="4719098"/>
            <a:ext cx="3557847" cy="369332"/>
          </a:xfrm>
          <a:prstGeom prst="rect">
            <a:avLst/>
          </a:prstGeom>
          <a:noFill/>
        </p:spPr>
        <p:txBody>
          <a:bodyPr wrap="square" rtlCol="0">
            <a:spAutoFit/>
          </a:bodyPr>
          <a:lstStyle/>
          <a:p>
            <a:pPr algn="ctr"/>
            <a:r>
              <a:rPr lang="fr-CA" dirty="0"/>
              <a:t>Symbole pour un bouton pressoir</a:t>
            </a:r>
          </a:p>
        </p:txBody>
      </p:sp>
      <p:cxnSp>
        <p:nvCxnSpPr>
          <p:cNvPr id="19" name="Connecteur droit avec flèche 18">
            <a:extLst>
              <a:ext uri="{FF2B5EF4-FFF2-40B4-BE49-F238E27FC236}">
                <a16:creationId xmlns:a16="http://schemas.microsoft.com/office/drawing/2014/main" id="{30BFC65B-6175-45A6-8DBB-BE584B61F0CC}"/>
              </a:ext>
            </a:extLst>
          </p:cNvPr>
          <p:cNvCxnSpPr>
            <a:cxnSpLocks/>
          </p:cNvCxnSpPr>
          <p:nvPr/>
        </p:nvCxnSpPr>
        <p:spPr>
          <a:xfrm>
            <a:off x="5568614" y="4349370"/>
            <a:ext cx="2560320" cy="0"/>
          </a:xfrm>
          <a:prstGeom prst="straightConnector1">
            <a:avLst/>
          </a:prstGeom>
          <a:ln w="57150">
            <a:solidFill>
              <a:srgbClr val="EAB200">
                <a:alpha val="61961"/>
              </a:srgb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e 36">
            <a:extLst>
              <a:ext uri="{FF2B5EF4-FFF2-40B4-BE49-F238E27FC236}">
                <a16:creationId xmlns:a16="http://schemas.microsoft.com/office/drawing/2014/main" id="{32C758B4-8720-4A7F-8373-B8AFDB155CD3}"/>
              </a:ext>
            </a:extLst>
          </p:cNvPr>
          <p:cNvGrpSpPr/>
          <p:nvPr/>
        </p:nvGrpSpPr>
        <p:grpSpPr>
          <a:xfrm rot="5400000">
            <a:off x="6257628" y="3499587"/>
            <a:ext cx="1394947" cy="287942"/>
            <a:chOff x="1925120" y="5684174"/>
            <a:chExt cx="2530752" cy="425665"/>
          </a:xfrm>
        </p:grpSpPr>
        <p:grpSp>
          <p:nvGrpSpPr>
            <p:cNvPr id="35" name="Groupe 34">
              <a:extLst>
                <a:ext uri="{FF2B5EF4-FFF2-40B4-BE49-F238E27FC236}">
                  <a16:creationId xmlns:a16="http://schemas.microsoft.com/office/drawing/2014/main" id="{2055F54C-56D9-49E5-9F50-857632794783}"/>
                </a:ext>
              </a:extLst>
            </p:cNvPr>
            <p:cNvGrpSpPr/>
            <p:nvPr/>
          </p:nvGrpSpPr>
          <p:grpSpPr>
            <a:xfrm>
              <a:off x="1925120" y="5684174"/>
              <a:ext cx="2530752" cy="375805"/>
              <a:chOff x="1925120" y="5684174"/>
              <a:chExt cx="2530752" cy="375805"/>
            </a:xfrm>
          </p:grpSpPr>
          <p:cxnSp>
            <p:nvCxnSpPr>
              <p:cNvPr id="23" name="Connecteur droit 22">
                <a:extLst>
                  <a:ext uri="{FF2B5EF4-FFF2-40B4-BE49-F238E27FC236}">
                    <a16:creationId xmlns:a16="http://schemas.microsoft.com/office/drawing/2014/main" id="{02D80709-C940-4EB6-8C65-56F21F9DDC32}"/>
                  </a:ext>
                </a:extLst>
              </p:cNvPr>
              <p:cNvCxnSpPr>
                <a:cxnSpLocks/>
              </p:cNvCxnSpPr>
              <p:nvPr/>
            </p:nvCxnSpPr>
            <p:spPr>
              <a:xfrm rot="16200000">
                <a:off x="2400661" y="5584437"/>
                <a:ext cx="1" cy="951084"/>
              </a:xfrm>
              <a:prstGeom prst="line">
                <a:avLst/>
              </a:prstGeom>
              <a:solidFill>
                <a:srgbClr val="EAB200">
                  <a:alpha val="63137"/>
                </a:srgbClr>
              </a:solidFill>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DFB2050-402E-4DFC-B2E1-7E0CEAE79B50}"/>
                  </a:ext>
                </a:extLst>
              </p:cNvPr>
              <p:cNvCxnSpPr>
                <a:cxnSpLocks/>
              </p:cNvCxnSpPr>
              <p:nvPr/>
            </p:nvCxnSpPr>
            <p:spPr>
              <a:xfrm flipH="1">
                <a:off x="2876204" y="5684174"/>
                <a:ext cx="278476" cy="375804"/>
              </a:xfrm>
              <a:prstGeom prst="line">
                <a:avLst/>
              </a:prstGeom>
              <a:solidFill>
                <a:srgbClr val="EAB200">
                  <a:alpha val="63137"/>
                </a:srgbClr>
              </a:solidFill>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25CCD40-9479-4EE1-82DF-EB8559E1D5F3}"/>
                  </a:ext>
                </a:extLst>
              </p:cNvPr>
              <p:cNvCxnSpPr>
                <a:cxnSpLocks/>
              </p:cNvCxnSpPr>
              <p:nvPr/>
            </p:nvCxnSpPr>
            <p:spPr>
              <a:xfrm rot="16200000" flipV="1">
                <a:off x="3944514" y="5548621"/>
                <a:ext cx="1" cy="1022715"/>
              </a:xfrm>
              <a:prstGeom prst="line">
                <a:avLst/>
              </a:prstGeom>
              <a:solidFill>
                <a:srgbClr val="EAB200">
                  <a:alpha val="63137"/>
                </a:srgbClr>
              </a:solidFill>
              <a:ln w="571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9" name="Ellipse 38">
              <a:extLst>
                <a:ext uri="{FF2B5EF4-FFF2-40B4-BE49-F238E27FC236}">
                  <a16:creationId xmlns:a16="http://schemas.microsoft.com/office/drawing/2014/main" id="{D745FA33-6DD0-4776-90C9-52BD50B5F6ED}"/>
                </a:ext>
              </a:extLst>
            </p:cNvPr>
            <p:cNvSpPr/>
            <p:nvPr/>
          </p:nvSpPr>
          <p:spPr>
            <a:xfrm>
              <a:off x="3387933" y="6010117"/>
              <a:ext cx="117515" cy="99722"/>
            </a:xfrm>
            <a:prstGeom prst="ellipse">
              <a:avLst/>
            </a:prstGeom>
            <a:solidFill>
              <a:srgbClr val="EAB200">
                <a:alpha val="63137"/>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Ellipse 40">
              <a:extLst>
                <a:ext uri="{FF2B5EF4-FFF2-40B4-BE49-F238E27FC236}">
                  <a16:creationId xmlns:a16="http://schemas.microsoft.com/office/drawing/2014/main" id="{ED727C37-8B2D-437F-860B-8B59EAE64DCD}"/>
                </a:ext>
              </a:extLst>
            </p:cNvPr>
            <p:cNvSpPr/>
            <p:nvPr/>
          </p:nvSpPr>
          <p:spPr>
            <a:xfrm>
              <a:off x="2832863" y="6010117"/>
              <a:ext cx="117515" cy="99722"/>
            </a:xfrm>
            <a:prstGeom prst="ellipse">
              <a:avLst/>
            </a:prstGeom>
            <a:solidFill>
              <a:srgbClr val="EAB200">
                <a:alpha val="63137"/>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cxnSp>
        <p:nvCxnSpPr>
          <p:cNvPr id="28" name="Connecteur droit avec flèche 27">
            <a:extLst>
              <a:ext uri="{FF2B5EF4-FFF2-40B4-BE49-F238E27FC236}">
                <a16:creationId xmlns:a16="http://schemas.microsoft.com/office/drawing/2014/main" id="{6F871C49-0061-471B-A498-B20D2CB82E64}"/>
              </a:ext>
            </a:extLst>
          </p:cNvPr>
          <p:cNvCxnSpPr>
            <a:cxnSpLocks/>
          </p:cNvCxnSpPr>
          <p:nvPr/>
        </p:nvCxnSpPr>
        <p:spPr>
          <a:xfrm>
            <a:off x="5598427" y="2925122"/>
            <a:ext cx="2560320" cy="0"/>
          </a:xfrm>
          <a:prstGeom prst="straightConnector1">
            <a:avLst/>
          </a:prstGeom>
          <a:ln w="57150">
            <a:solidFill>
              <a:srgbClr val="EAB200">
                <a:alpha val="61961"/>
              </a:srgb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COM-09190 Momentary Push Button Switch - 12mm Square">
            <a:extLst>
              <a:ext uri="{FF2B5EF4-FFF2-40B4-BE49-F238E27FC236}">
                <a16:creationId xmlns:a16="http://schemas.microsoft.com/office/drawing/2014/main" id="{233281AA-1D20-41FD-ADEF-219E6AA8A5C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04111" y="1326874"/>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DC3B5367-023F-4818-8C3E-FC292B9A3A99}"/>
              </a:ext>
            </a:extLst>
          </p:cNvPr>
          <p:cNvSpPr txBox="1"/>
          <p:nvPr/>
        </p:nvSpPr>
        <p:spPr>
          <a:xfrm>
            <a:off x="8836099" y="3408371"/>
            <a:ext cx="1957043" cy="430887"/>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bg1"/>
                </a:solidFill>
              </a:rPr>
              <a:t>Cette paire n’est connectée que lorsqu’on appuie sur le bouton.</a:t>
            </a:r>
          </a:p>
        </p:txBody>
      </p:sp>
      <p:sp>
        <p:nvSpPr>
          <p:cNvPr id="24" name="Accolade ouvrante 23">
            <a:extLst>
              <a:ext uri="{FF2B5EF4-FFF2-40B4-BE49-F238E27FC236}">
                <a16:creationId xmlns:a16="http://schemas.microsoft.com/office/drawing/2014/main" id="{9317A756-4F35-4953-8B2B-5FD3FAE358A5}"/>
              </a:ext>
            </a:extLst>
          </p:cNvPr>
          <p:cNvSpPr/>
          <p:nvPr/>
        </p:nvSpPr>
        <p:spPr>
          <a:xfrm rot="10800000">
            <a:off x="8412289" y="2780515"/>
            <a:ext cx="319632" cy="1732605"/>
          </a:xfrm>
          <a:prstGeom prst="leftBrace">
            <a:avLst>
              <a:gd name="adj1" fmla="val 49945"/>
              <a:gd name="adj2" fmla="val 51801"/>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349397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2 (formatif) : allumer une lumière DEL avec un interrupteur</a:t>
            </a:r>
          </a:p>
        </p:txBody>
      </p:sp>
      <p:sp>
        <p:nvSpPr>
          <p:cNvPr id="8" name="ZoneTexte 7">
            <a:extLst>
              <a:ext uri="{FF2B5EF4-FFF2-40B4-BE49-F238E27FC236}">
                <a16:creationId xmlns:a16="http://schemas.microsoft.com/office/drawing/2014/main" id="{27992A98-66A0-4B4B-892F-D53494B87B50}"/>
              </a:ext>
            </a:extLst>
          </p:cNvPr>
          <p:cNvSpPr txBox="1"/>
          <p:nvPr/>
        </p:nvSpPr>
        <p:spPr>
          <a:xfrm>
            <a:off x="1595438" y="1345799"/>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3"/>
          <a:stretch>
            <a:fillRect/>
          </a:stretch>
        </p:blipFill>
        <p:spPr>
          <a:xfrm>
            <a:off x="3375873" y="1307506"/>
            <a:ext cx="567497" cy="781553"/>
          </a:xfrm>
          <a:prstGeom prst="rect">
            <a:avLst/>
          </a:prstGeom>
        </p:spPr>
      </p:pic>
      <p:pic>
        <p:nvPicPr>
          <p:cNvPr id="11" name="Image 10">
            <a:extLst>
              <a:ext uri="{FF2B5EF4-FFF2-40B4-BE49-F238E27FC236}">
                <a16:creationId xmlns:a16="http://schemas.microsoft.com/office/drawing/2014/main" id="{5DC7CFD9-9DA5-464F-9177-4022849389A2}"/>
              </a:ext>
            </a:extLst>
          </p:cNvPr>
          <p:cNvPicPr>
            <a:picLocks noChangeAspect="1"/>
          </p:cNvPicPr>
          <p:nvPr/>
        </p:nvPicPr>
        <p:blipFill>
          <a:blip r:embed="rId4"/>
          <a:stretch>
            <a:fillRect/>
          </a:stretch>
        </p:blipFill>
        <p:spPr>
          <a:xfrm>
            <a:off x="4902786" y="1455584"/>
            <a:ext cx="4113553" cy="4857782"/>
          </a:xfrm>
          <a:prstGeom prst="rect">
            <a:avLst/>
          </a:prstGeom>
        </p:spPr>
      </p:pic>
      <p:pic>
        <p:nvPicPr>
          <p:cNvPr id="14" name="Média en ligne 13" title="Exercice 2 : allumer une DEL avec un interrupteur">
            <a:hlinkClick r:id="" action="ppaction://media"/>
            <a:extLst>
              <a:ext uri="{FF2B5EF4-FFF2-40B4-BE49-F238E27FC236}">
                <a16:creationId xmlns:a16="http://schemas.microsoft.com/office/drawing/2014/main" id="{4CF8855E-C23E-4884-B71D-69F1D7061135}"/>
              </a:ext>
            </a:extLst>
          </p:cNvPr>
          <p:cNvPicPr>
            <a:picLocks noRot="1" noChangeAspect="1"/>
          </p:cNvPicPr>
          <p:nvPr>
            <a:videoFile r:link="rId1"/>
          </p:nvPr>
        </p:nvPicPr>
        <p:blipFill>
          <a:blip r:embed="rId5"/>
          <a:stretch>
            <a:fillRect/>
          </a:stretch>
        </p:blipFill>
        <p:spPr>
          <a:xfrm>
            <a:off x="1595438" y="4450770"/>
            <a:ext cx="2540665" cy="1429124"/>
          </a:xfrm>
          <a:prstGeom prst="rect">
            <a:avLst/>
          </a:prstGeom>
        </p:spPr>
      </p:pic>
    </p:spTree>
    <p:extLst>
      <p:ext uri="{BB962C8B-B14F-4D97-AF65-F5344CB8AC3E}">
        <p14:creationId xmlns:p14="http://schemas.microsoft.com/office/powerpoint/2010/main" val="5374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F0AE2-D6CA-42FC-8817-2813ADB64EC3}"/>
              </a:ext>
            </a:extLst>
          </p:cNvPr>
          <p:cNvSpPr>
            <a:spLocks noGrp="1"/>
          </p:cNvSpPr>
          <p:nvPr>
            <p:ph type="title"/>
          </p:nvPr>
        </p:nvSpPr>
        <p:spPr/>
        <p:txBody>
          <a:bodyPr>
            <a:normAutofit/>
          </a:bodyPr>
          <a:lstStyle/>
          <a:p>
            <a:r>
              <a:rPr lang="en-CA" sz="3600" dirty="0"/>
              <a:t>BONNES BROCHES DE L’INTERRUPTEUR</a:t>
            </a:r>
            <a:endParaRPr lang="fr-CA" sz="3600" dirty="0"/>
          </a:p>
        </p:txBody>
      </p:sp>
      <p:grpSp>
        <p:nvGrpSpPr>
          <p:cNvPr id="8" name="Groupe 7">
            <a:extLst>
              <a:ext uri="{FF2B5EF4-FFF2-40B4-BE49-F238E27FC236}">
                <a16:creationId xmlns:a16="http://schemas.microsoft.com/office/drawing/2014/main" id="{B9F1F439-FE87-485E-B515-BC48C4776B92}"/>
              </a:ext>
            </a:extLst>
          </p:cNvPr>
          <p:cNvGrpSpPr/>
          <p:nvPr/>
        </p:nvGrpSpPr>
        <p:grpSpPr>
          <a:xfrm>
            <a:off x="7382830" y="1788867"/>
            <a:ext cx="3112956" cy="4429975"/>
            <a:chOff x="6662163" y="1788867"/>
            <a:chExt cx="3112956" cy="4429975"/>
          </a:xfrm>
        </p:grpSpPr>
        <p:pic>
          <p:nvPicPr>
            <p:cNvPr id="5" name="Image 4">
              <a:extLst>
                <a:ext uri="{FF2B5EF4-FFF2-40B4-BE49-F238E27FC236}">
                  <a16:creationId xmlns:a16="http://schemas.microsoft.com/office/drawing/2014/main" id="{251D77FA-1BC2-47C3-99F7-511C5D9CDF35}"/>
                </a:ext>
              </a:extLst>
            </p:cNvPr>
            <p:cNvPicPr>
              <a:picLocks noChangeAspect="1"/>
            </p:cNvPicPr>
            <p:nvPr/>
          </p:nvPicPr>
          <p:blipFill>
            <a:blip r:embed="rId2"/>
            <a:stretch>
              <a:fillRect/>
            </a:stretch>
          </p:blipFill>
          <p:spPr>
            <a:xfrm>
              <a:off x="6662163" y="1788867"/>
              <a:ext cx="3112956" cy="4429975"/>
            </a:xfrm>
            <a:prstGeom prst="rect">
              <a:avLst/>
            </a:prstGeom>
          </p:spPr>
        </p:pic>
        <p:pic>
          <p:nvPicPr>
            <p:cNvPr id="6" name="Image 5">
              <a:extLst>
                <a:ext uri="{FF2B5EF4-FFF2-40B4-BE49-F238E27FC236}">
                  <a16:creationId xmlns:a16="http://schemas.microsoft.com/office/drawing/2014/main" id="{22A91FE8-A596-4FAB-A575-95A5934C7730}"/>
                </a:ext>
              </a:extLst>
            </p:cNvPr>
            <p:cNvPicPr>
              <a:picLocks noChangeAspect="1"/>
            </p:cNvPicPr>
            <p:nvPr/>
          </p:nvPicPr>
          <p:blipFill>
            <a:blip r:embed="rId3"/>
            <a:stretch>
              <a:fillRect/>
            </a:stretch>
          </p:blipFill>
          <p:spPr>
            <a:xfrm>
              <a:off x="8773933" y="1802582"/>
              <a:ext cx="1001186" cy="983309"/>
            </a:xfrm>
            <a:prstGeom prst="rect">
              <a:avLst/>
            </a:prstGeom>
          </p:spPr>
        </p:pic>
      </p:grpSp>
      <p:grpSp>
        <p:nvGrpSpPr>
          <p:cNvPr id="9" name="Groupe 8">
            <a:extLst>
              <a:ext uri="{FF2B5EF4-FFF2-40B4-BE49-F238E27FC236}">
                <a16:creationId xmlns:a16="http://schemas.microsoft.com/office/drawing/2014/main" id="{E25DB01A-4540-4656-A77E-9CEDD08BE1AA}"/>
              </a:ext>
            </a:extLst>
          </p:cNvPr>
          <p:cNvGrpSpPr/>
          <p:nvPr/>
        </p:nvGrpSpPr>
        <p:grpSpPr>
          <a:xfrm>
            <a:off x="2608313" y="1690688"/>
            <a:ext cx="3436928" cy="4429975"/>
            <a:chOff x="838200" y="1690688"/>
            <a:chExt cx="3436928" cy="4429975"/>
          </a:xfrm>
        </p:grpSpPr>
        <p:pic>
          <p:nvPicPr>
            <p:cNvPr id="4" name="Image 3">
              <a:extLst>
                <a:ext uri="{FF2B5EF4-FFF2-40B4-BE49-F238E27FC236}">
                  <a16:creationId xmlns:a16="http://schemas.microsoft.com/office/drawing/2014/main" id="{A9A5CBEE-B978-40FB-A532-343AB9666BCE}"/>
                </a:ext>
              </a:extLst>
            </p:cNvPr>
            <p:cNvPicPr>
              <a:picLocks noChangeAspect="1"/>
            </p:cNvPicPr>
            <p:nvPr/>
          </p:nvPicPr>
          <p:blipFill>
            <a:blip r:embed="rId4"/>
            <a:stretch>
              <a:fillRect/>
            </a:stretch>
          </p:blipFill>
          <p:spPr>
            <a:xfrm>
              <a:off x="838200" y="1690688"/>
              <a:ext cx="3436928" cy="4429975"/>
            </a:xfrm>
            <a:prstGeom prst="rect">
              <a:avLst/>
            </a:prstGeom>
          </p:spPr>
        </p:pic>
        <p:pic>
          <p:nvPicPr>
            <p:cNvPr id="7" name="Image 6">
              <a:extLst>
                <a:ext uri="{FF2B5EF4-FFF2-40B4-BE49-F238E27FC236}">
                  <a16:creationId xmlns:a16="http://schemas.microsoft.com/office/drawing/2014/main" id="{52411B9E-C01F-4378-924F-CBE97C0C38A5}"/>
                </a:ext>
              </a:extLst>
            </p:cNvPr>
            <p:cNvPicPr>
              <a:picLocks noChangeAspect="1"/>
            </p:cNvPicPr>
            <p:nvPr/>
          </p:nvPicPr>
          <p:blipFill>
            <a:blip r:embed="rId5"/>
            <a:stretch>
              <a:fillRect/>
            </a:stretch>
          </p:blipFill>
          <p:spPr>
            <a:xfrm>
              <a:off x="3259977" y="1788867"/>
              <a:ext cx="1015151" cy="997024"/>
            </a:xfrm>
            <a:prstGeom prst="rect">
              <a:avLst/>
            </a:prstGeom>
          </p:spPr>
        </p:pic>
      </p:grpSp>
      <p:sp>
        <p:nvSpPr>
          <p:cNvPr id="10" name="ZoneTexte 9">
            <a:extLst>
              <a:ext uri="{FF2B5EF4-FFF2-40B4-BE49-F238E27FC236}">
                <a16:creationId xmlns:a16="http://schemas.microsoft.com/office/drawing/2014/main" id="{CDFAE60C-786E-4313-AE3E-D3A54BAC3D02}"/>
              </a:ext>
            </a:extLst>
          </p:cNvPr>
          <p:cNvSpPr txBox="1"/>
          <p:nvPr/>
        </p:nvSpPr>
        <p:spPr>
          <a:xfrm>
            <a:off x="5427553" y="3372790"/>
            <a:ext cx="1989035" cy="954107"/>
          </a:xfrm>
          <a:prstGeom prst="rect">
            <a:avLst/>
          </a:prstGeom>
          <a:noFill/>
        </p:spPr>
        <p:txBody>
          <a:bodyPr wrap="square" rtlCol="0">
            <a:spAutoFit/>
          </a:bodyPr>
          <a:lstStyle/>
          <a:p>
            <a:r>
              <a:rPr lang="fr-CA" sz="1400" dirty="0"/>
              <a:t>Le courant circule toujours par l’interrupteur. La DEL reste toujours allumée. </a:t>
            </a:r>
          </a:p>
        </p:txBody>
      </p:sp>
      <p:sp>
        <p:nvSpPr>
          <p:cNvPr id="11" name="ZoneTexte 10">
            <a:extLst>
              <a:ext uri="{FF2B5EF4-FFF2-40B4-BE49-F238E27FC236}">
                <a16:creationId xmlns:a16="http://schemas.microsoft.com/office/drawing/2014/main" id="{749D5A03-6D5A-47C8-B05F-82B5D4445A9C}"/>
              </a:ext>
            </a:extLst>
          </p:cNvPr>
          <p:cNvSpPr txBox="1"/>
          <p:nvPr/>
        </p:nvSpPr>
        <p:spPr>
          <a:xfrm>
            <a:off x="10080141" y="3471945"/>
            <a:ext cx="1273660" cy="1169551"/>
          </a:xfrm>
          <a:prstGeom prst="rect">
            <a:avLst/>
          </a:prstGeom>
          <a:noFill/>
        </p:spPr>
        <p:txBody>
          <a:bodyPr wrap="square" rtlCol="0">
            <a:spAutoFit/>
          </a:bodyPr>
          <a:lstStyle/>
          <a:p>
            <a:r>
              <a:rPr lang="fr-CA" sz="1400" dirty="0"/>
              <a:t>La DEL s’illumine seulement si l’interrupteur est appuyé.</a:t>
            </a:r>
          </a:p>
        </p:txBody>
      </p:sp>
      <p:cxnSp>
        <p:nvCxnSpPr>
          <p:cNvPr id="12" name="Connecteur droit avec flèche 11">
            <a:extLst>
              <a:ext uri="{FF2B5EF4-FFF2-40B4-BE49-F238E27FC236}">
                <a16:creationId xmlns:a16="http://schemas.microsoft.com/office/drawing/2014/main" id="{F801D520-1221-4471-BDA5-383CB8B8C540}"/>
              </a:ext>
            </a:extLst>
          </p:cNvPr>
          <p:cNvCxnSpPr>
            <a:cxnSpLocks/>
          </p:cNvCxnSpPr>
          <p:nvPr/>
        </p:nvCxnSpPr>
        <p:spPr>
          <a:xfrm>
            <a:off x="3606339" y="4281054"/>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8960CC-F8AF-476A-9965-DDE913B7FDAC}"/>
              </a:ext>
            </a:extLst>
          </p:cNvPr>
          <p:cNvCxnSpPr>
            <a:cxnSpLocks/>
          </p:cNvCxnSpPr>
          <p:nvPr/>
        </p:nvCxnSpPr>
        <p:spPr>
          <a:xfrm>
            <a:off x="8159173" y="4281054"/>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2CAF9EE-3566-44DD-9B6D-2A8138A38ADC}"/>
              </a:ext>
            </a:extLst>
          </p:cNvPr>
          <p:cNvCxnSpPr>
            <a:cxnSpLocks/>
          </p:cNvCxnSpPr>
          <p:nvPr/>
        </p:nvCxnSpPr>
        <p:spPr>
          <a:xfrm>
            <a:off x="9060953" y="4538749"/>
            <a:ext cx="433647"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9" name="Groupe 28">
            <a:extLst>
              <a:ext uri="{FF2B5EF4-FFF2-40B4-BE49-F238E27FC236}">
                <a16:creationId xmlns:a16="http://schemas.microsoft.com/office/drawing/2014/main" id="{7D1D0CE0-34D6-4653-9389-0BCF95A7041C}"/>
              </a:ext>
            </a:extLst>
          </p:cNvPr>
          <p:cNvGrpSpPr/>
          <p:nvPr/>
        </p:nvGrpSpPr>
        <p:grpSpPr>
          <a:xfrm>
            <a:off x="838200" y="3305686"/>
            <a:ext cx="1742095" cy="1396336"/>
            <a:chOff x="4100282" y="2330823"/>
            <a:chExt cx="3003491" cy="2407379"/>
          </a:xfrm>
        </p:grpSpPr>
        <p:pic>
          <p:nvPicPr>
            <p:cNvPr id="17" name="Image 16">
              <a:extLst>
                <a:ext uri="{FF2B5EF4-FFF2-40B4-BE49-F238E27FC236}">
                  <a16:creationId xmlns:a16="http://schemas.microsoft.com/office/drawing/2014/main" id="{235BB06D-C633-4A53-9BC6-773DD1B1D5F1}"/>
                </a:ext>
              </a:extLst>
            </p:cNvPr>
            <p:cNvPicPr>
              <a:picLocks noChangeAspect="1"/>
            </p:cNvPicPr>
            <p:nvPr/>
          </p:nvPicPr>
          <p:blipFill>
            <a:blip r:embed="rId6"/>
            <a:stretch>
              <a:fillRect/>
            </a:stretch>
          </p:blipFill>
          <p:spPr>
            <a:xfrm>
              <a:off x="4100282" y="2330823"/>
              <a:ext cx="3003491" cy="2407379"/>
            </a:xfrm>
            <a:prstGeom prst="rect">
              <a:avLst/>
            </a:prstGeom>
          </p:spPr>
        </p:pic>
        <p:cxnSp>
          <p:nvCxnSpPr>
            <p:cNvPr id="18" name="Connecteur droit avec flèche 17">
              <a:extLst>
                <a:ext uri="{FF2B5EF4-FFF2-40B4-BE49-F238E27FC236}">
                  <a16:creationId xmlns:a16="http://schemas.microsoft.com/office/drawing/2014/main" id="{C8DAECD5-4FA2-4853-BF89-B8907DE1F808}"/>
                </a:ext>
              </a:extLst>
            </p:cNvPr>
            <p:cNvCxnSpPr>
              <a:cxnSpLocks/>
            </p:cNvCxnSpPr>
            <p:nvPr/>
          </p:nvCxnSpPr>
          <p:spPr>
            <a:xfrm>
              <a:off x="4961314" y="2794317"/>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731656E-AAEA-4F31-8F8E-3908AB25B8B6}"/>
                </a:ext>
              </a:extLst>
            </p:cNvPr>
            <p:cNvCxnSpPr>
              <a:cxnSpLocks/>
            </p:cNvCxnSpPr>
            <p:nvPr/>
          </p:nvCxnSpPr>
          <p:spPr>
            <a:xfrm>
              <a:off x="4961314" y="4218565"/>
              <a:ext cx="1134686" cy="0"/>
            </a:xfrm>
            <a:prstGeom prst="straightConnector1">
              <a:avLst/>
            </a:prstGeom>
            <a:ln w="57150">
              <a:solidFill>
                <a:srgbClr val="EAB200">
                  <a:alpha val="61961"/>
                </a:srgb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 name="Groupe 19">
              <a:extLst>
                <a:ext uri="{FF2B5EF4-FFF2-40B4-BE49-F238E27FC236}">
                  <a16:creationId xmlns:a16="http://schemas.microsoft.com/office/drawing/2014/main" id="{6CDBF920-59F4-4FC3-8D29-D0905AF71496}"/>
                </a:ext>
              </a:extLst>
            </p:cNvPr>
            <p:cNvGrpSpPr/>
            <p:nvPr/>
          </p:nvGrpSpPr>
          <p:grpSpPr>
            <a:xfrm rot="5400000">
              <a:off x="5122415" y="3363366"/>
              <a:ext cx="1013775" cy="287942"/>
              <a:chOff x="2261062" y="5684174"/>
              <a:chExt cx="1839220" cy="425665"/>
            </a:xfrm>
          </p:grpSpPr>
          <p:grpSp>
            <p:nvGrpSpPr>
              <p:cNvPr id="21" name="Groupe 20">
                <a:extLst>
                  <a:ext uri="{FF2B5EF4-FFF2-40B4-BE49-F238E27FC236}">
                    <a16:creationId xmlns:a16="http://schemas.microsoft.com/office/drawing/2014/main" id="{89DE70B9-2EC8-4D83-A7A1-08D237792E98}"/>
                  </a:ext>
                </a:extLst>
              </p:cNvPr>
              <p:cNvGrpSpPr/>
              <p:nvPr/>
            </p:nvGrpSpPr>
            <p:grpSpPr>
              <a:xfrm>
                <a:off x="2261062" y="5684174"/>
                <a:ext cx="1839220" cy="375804"/>
                <a:chOff x="2261062" y="5684174"/>
                <a:chExt cx="1839220" cy="375804"/>
              </a:xfrm>
            </p:grpSpPr>
            <p:cxnSp>
              <p:nvCxnSpPr>
                <p:cNvPr id="24" name="Connecteur droit 23">
                  <a:extLst>
                    <a:ext uri="{FF2B5EF4-FFF2-40B4-BE49-F238E27FC236}">
                      <a16:creationId xmlns:a16="http://schemas.microsoft.com/office/drawing/2014/main" id="{8CB1A9B7-2B08-4C9B-9BBD-B0BFA7955BF2}"/>
                    </a:ext>
                  </a:extLst>
                </p:cNvPr>
                <p:cNvCxnSpPr>
                  <a:cxnSpLocks/>
                </p:cNvCxnSpPr>
                <p:nvPr/>
              </p:nvCxnSpPr>
              <p:spPr>
                <a:xfrm>
                  <a:off x="2261062" y="6059978"/>
                  <a:ext cx="615142"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51C13F5-91FE-4C5F-A732-7F82DE0BA4C8}"/>
                    </a:ext>
                  </a:extLst>
                </p:cNvPr>
                <p:cNvCxnSpPr>
                  <a:cxnSpLocks/>
                </p:cNvCxnSpPr>
                <p:nvPr/>
              </p:nvCxnSpPr>
              <p:spPr>
                <a:xfrm flipH="1">
                  <a:off x="2876204" y="5684174"/>
                  <a:ext cx="278476" cy="375804"/>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4270C3D-449A-4349-9C57-81B340A33B4D}"/>
                    </a:ext>
                  </a:extLst>
                </p:cNvPr>
                <p:cNvCxnSpPr>
                  <a:cxnSpLocks/>
                </p:cNvCxnSpPr>
                <p:nvPr/>
              </p:nvCxnSpPr>
              <p:spPr>
                <a:xfrm flipH="1">
                  <a:off x="3433156" y="6059978"/>
                  <a:ext cx="667126" cy="0"/>
                </a:xfrm>
                <a:prstGeom prst="line">
                  <a:avLst/>
                </a:prstGeom>
                <a:solidFill>
                  <a:srgbClr val="EAB200">
                    <a:alpha val="63137"/>
                  </a:srgbClr>
                </a:solidFill>
                <a:ln w="57150">
                  <a:solidFill>
                    <a:srgbClr val="EAB200">
                      <a:alpha val="65882"/>
                    </a:srgbClr>
                  </a:solidFill>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6DE904F0-1ED9-45B4-B393-BB9ADC7DA690}"/>
                  </a:ext>
                </a:extLst>
              </p:cNvPr>
              <p:cNvSpPr/>
              <p:nvPr/>
            </p:nvSpPr>
            <p:spPr>
              <a:xfrm>
                <a:off x="338793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Ellipse 22">
                <a:extLst>
                  <a:ext uri="{FF2B5EF4-FFF2-40B4-BE49-F238E27FC236}">
                    <a16:creationId xmlns:a16="http://schemas.microsoft.com/office/drawing/2014/main" id="{148F94C6-0BC9-46F4-895C-25CCDAB2DE23}"/>
                  </a:ext>
                </a:extLst>
              </p:cNvPr>
              <p:cNvSpPr/>
              <p:nvPr/>
            </p:nvSpPr>
            <p:spPr>
              <a:xfrm>
                <a:off x="2832863" y="6010117"/>
                <a:ext cx="117515" cy="99722"/>
              </a:xfrm>
              <a:prstGeom prst="ellipse">
                <a:avLst/>
              </a:prstGeom>
              <a:solidFill>
                <a:srgbClr val="EAB20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grpSp>
    </p:spTree>
    <p:extLst>
      <p:ext uri="{BB962C8B-B14F-4D97-AF65-F5344CB8AC3E}">
        <p14:creationId xmlns:p14="http://schemas.microsoft.com/office/powerpoint/2010/main" val="3713269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1D7DA0D-1100-473A-ABB6-F91B615AA9A7}"/>
              </a:ext>
            </a:extLst>
          </p:cNvPr>
          <p:cNvPicPr>
            <a:picLocks noChangeAspect="1"/>
          </p:cNvPicPr>
          <p:nvPr/>
        </p:nvPicPr>
        <p:blipFill>
          <a:blip r:embed="rId2"/>
          <a:stretch>
            <a:fillRect/>
          </a:stretch>
        </p:blipFill>
        <p:spPr>
          <a:xfrm>
            <a:off x="673844" y="1692880"/>
            <a:ext cx="1400370" cy="4534533"/>
          </a:xfrm>
          <a:prstGeom prst="rect">
            <a:avLst/>
          </a:prstGeom>
        </p:spPr>
      </p:pic>
      <p:pic>
        <p:nvPicPr>
          <p:cNvPr id="6" name="Image 5">
            <a:extLst>
              <a:ext uri="{FF2B5EF4-FFF2-40B4-BE49-F238E27FC236}">
                <a16:creationId xmlns:a16="http://schemas.microsoft.com/office/drawing/2014/main" id="{FE7ED290-E86B-48C9-A66F-E1C79E2BAFCC}"/>
              </a:ext>
            </a:extLst>
          </p:cNvPr>
          <p:cNvPicPr>
            <a:picLocks noChangeAspect="1"/>
          </p:cNvPicPr>
          <p:nvPr/>
        </p:nvPicPr>
        <p:blipFill>
          <a:blip r:embed="rId3"/>
          <a:stretch>
            <a:fillRect/>
          </a:stretch>
        </p:blipFill>
        <p:spPr>
          <a:xfrm rot="16200000">
            <a:off x="173531" y="3276710"/>
            <a:ext cx="5204276" cy="1443074"/>
          </a:xfrm>
          <a:prstGeom prst="rect">
            <a:avLst/>
          </a:prstGeom>
        </p:spPr>
      </p:pic>
      <p:sp>
        <p:nvSpPr>
          <p:cNvPr id="2" name="Titre 1">
            <a:extLst>
              <a:ext uri="{FF2B5EF4-FFF2-40B4-BE49-F238E27FC236}">
                <a16:creationId xmlns:a16="http://schemas.microsoft.com/office/drawing/2014/main" id="{B784258F-304B-4D41-A282-52BFE8133CA1}"/>
              </a:ext>
            </a:extLst>
          </p:cNvPr>
          <p:cNvSpPr>
            <a:spLocks noGrp="1"/>
          </p:cNvSpPr>
          <p:nvPr>
            <p:ph type="title"/>
          </p:nvPr>
        </p:nvSpPr>
        <p:spPr/>
        <p:txBody>
          <a:bodyPr>
            <a:normAutofit fontScale="90000"/>
          </a:bodyPr>
          <a:lstStyle/>
          <a:p>
            <a:r>
              <a:rPr lang="en-CA" dirty="0"/>
              <a:t>MÊME COURANT / SOMME DE COURANT</a:t>
            </a:r>
            <a:endParaRPr lang="fr-CA" dirty="0"/>
          </a:p>
        </p:txBody>
      </p:sp>
      <p:pic>
        <p:nvPicPr>
          <p:cNvPr id="4" name="Image 3">
            <a:extLst>
              <a:ext uri="{FF2B5EF4-FFF2-40B4-BE49-F238E27FC236}">
                <a16:creationId xmlns:a16="http://schemas.microsoft.com/office/drawing/2014/main" id="{D2E2C0AF-ECEF-45DA-BDF9-565295D4FEA8}"/>
              </a:ext>
            </a:extLst>
          </p:cNvPr>
          <p:cNvPicPr>
            <a:picLocks noChangeAspect="1"/>
          </p:cNvPicPr>
          <p:nvPr/>
        </p:nvPicPr>
        <p:blipFill>
          <a:blip r:embed="rId4"/>
          <a:stretch>
            <a:fillRect/>
          </a:stretch>
        </p:blipFill>
        <p:spPr>
          <a:xfrm>
            <a:off x="7284799" y="1839916"/>
            <a:ext cx="2362530" cy="4563112"/>
          </a:xfrm>
          <a:prstGeom prst="rect">
            <a:avLst/>
          </a:prstGeom>
        </p:spPr>
      </p:pic>
      <p:pic>
        <p:nvPicPr>
          <p:cNvPr id="7" name="Image 6">
            <a:extLst>
              <a:ext uri="{FF2B5EF4-FFF2-40B4-BE49-F238E27FC236}">
                <a16:creationId xmlns:a16="http://schemas.microsoft.com/office/drawing/2014/main" id="{EB6F5A06-3EEE-4071-8827-BB9145CDF38D}"/>
              </a:ext>
            </a:extLst>
          </p:cNvPr>
          <p:cNvPicPr>
            <a:picLocks noChangeAspect="1"/>
          </p:cNvPicPr>
          <p:nvPr/>
        </p:nvPicPr>
        <p:blipFill>
          <a:blip r:embed="rId5"/>
          <a:stretch>
            <a:fillRect/>
          </a:stretch>
        </p:blipFill>
        <p:spPr>
          <a:xfrm rot="16200000">
            <a:off x="4069697" y="3184555"/>
            <a:ext cx="5296365" cy="1320275"/>
          </a:xfrm>
          <a:prstGeom prst="rect">
            <a:avLst/>
          </a:prstGeom>
        </p:spPr>
      </p:pic>
      <p:sp>
        <p:nvSpPr>
          <p:cNvPr id="8" name="Espace réservé du contenu 2">
            <a:extLst>
              <a:ext uri="{FF2B5EF4-FFF2-40B4-BE49-F238E27FC236}">
                <a16:creationId xmlns:a16="http://schemas.microsoft.com/office/drawing/2014/main" id="{FFC7EB5C-5752-4B05-A769-25B703B7F34C}"/>
              </a:ext>
            </a:extLst>
          </p:cNvPr>
          <p:cNvSpPr txBox="1">
            <a:spLocks/>
          </p:cNvSpPr>
          <p:nvPr/>
        </p:nvSpPr>
        <p:spPr>
          <a:xfrm>
            <a:off x="977386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9" name="Espace réservé du contenu 2">
            <a:extLst>
              <a:ext uri="{FF2B5EF4-FFF2-40B4-BE49-F238E27FC236}">
                <a16:creationId xmlns:a16="http://schemas.microsoft.com/office/drawing/2014/main" id="{2889C51F-3052-4AB3-8C53-D2E4D9DE14E9}"/>
              </a:ext>
            </a:extLst>
          </p:cNvPr>
          <p:cNvSpPr txBox="1">
            <a:spLocks/>
          </p:cNvSpPr>
          <p:nvPr/>
        </p:nvSpPr>
        <p:spPr>
          <a:xfrm>
            <a:off x="9589749" y="2004792"/>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10" name="Espace réservé du contenu 2">
            <a:extLst>
              <a:ext uri="{FF2B5EF4-FFF2-40B4-BE49-F238E27FC236}">
                <a16:creationId xmlns:a16="http://schemas.microsoft.com/office/drawing/2014/main" id="{5011B073-D048-4C3A-AEC9-6437F4CECAB4}"/>
              </a:ext>
            </a:extLst>
          </p:cNvPr>
          <p:cNvSpPr txBox="1">
            <a:spLocks/>
          </p:cNvSpPr>
          <p:nvPr/>
        </p:nvSpPr>
        <p:spPr>
          <a:xfrm>
            <a:off x="9597224" y="1969867"/>
            <a:ext cx="1962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CA" dirty="0"/>
          </a:p>
        </p:txBody>
      </p:sp>
      <p:sp>
        <p:nvSpPr>
          <p:cNvPr id="11" name="ZoneTexte 10">
            <a:extLst>
              <a:ext uri="{FF2B5EF4-FFF2-40B4-BE49-F238E27FC236}">
                <a16:creationId xmlns:a16="http://schemas.microsoft.com/office/drawing/2014/main" id="{7C9F6C46-7327-4848-9C4E-BBE8210C116E}"/>
              </a:ext>
            </a:extLst>
          </p:cNvPr>
          <p:cNvSpPr txBox="1"/>
          <p:nvPr/>
        </p:nvSpPr>
        <p:spPr>
          <a:xfrm>
            <a:off x="1883283" y="1249866"/>
            <a:ext cx="1962150" cy="369332"/>
          </a:xfrm>
          <a:prstGeom prst="rect">
            <a:avLst/>
          </a:prstGeom>
          <a:noFill/>
        </p:spPr>
        <p:txBody>
          <a:bodyPr wrap="square" rtlCol="0">
            <a:spAutoFit/>
          </a:bodyPr>
          <a:lstStyle/>
          <a:p>
            <a:r>
              <a:rPr lang="en-CA" dirty="0"/>
              <a:t>CIRCUIT EN SÉRIE</a:t>
            </a:r>
            <a:endParaRPr lang="fr-CA" dirty="0"/>
          </a:p>
        </p:txBody>
      </p:sp>
      <p:sp>
        <p:nvSpPr>
          <p:cNvPr id="12" name="ZoneTexte 11">
            <a:extLst>
              <a:ext uri="{FF2B5EF4-FFF2-40B4-BE49-F238E27FC236}">
                <a16:creationId xmlns:a16="http://schemas.microsoft.com/office/drawing/2014/main" id="{89A61818-4031-4D3B-A663-1104831838ED}"/>
              </a:ext>
            </a:extLst>
          </p:cNvPr>
          <p:cNvSpPr txBox="1"/>
          <p:nvPr/>
        </p:nvSpPr>
        <p:spPr>
          <a:xfrm>
            <a:off x="6102886" y="1032998"/>
            <a:ext cx="2785412" cy="369332"/>
          </a:xfrm>
          <a:prstGeom prst="rect">
            <a:avLst/>
          </a:prstGeom>
          <a:noFill/>
        </p:spPr>
        <p:txBody>
          <a:bodyPr wrap="square" rtlCol="0">
            <a:spAutoFit/>
          </a:bodyPr>
          <a:lstStyle/>
          <a:p>
            <a:r>
              <a:rPr lang="en-CA" dirty="0"/>
              <a:t>CIRCUIT EN PARALLÈLE</a:t>
            </a:r>
            <a:endParaRPr lang="fr-CA" dirty="0"/>
          </a:p>
        </p:txBody>
      </p:sp>
    </p:spTree>
    <p:extLst>
      <p:ext uri="{BB962C8B-B14F-4D97-AF65-F5344CB8AC3E}">
        <p14:creationId xmlns:p14="http://schemas.microsoft.com/office/powerpoint/2010/main" val="3772362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D630698-DE8C-48D6-98D2-52E6FA588002}"/>
              </a:ext>
            </a:extLst>
          </p:cNvPr>
          <p:cNvPicPr>
            <a:picLocks noChangeAspect="1"/>
          </p:cNvPicPr>
          <p:nvPr/>
        </p:nvPicPr>
        <p:blipFill>
          <a:blip r:embed="rId2"/>
          <a:stretch>
            <a:fillRect/>
          </a:stretch>
        </p:blipFill>
        <p:spPr>
          <a:xfrm>
            <a:off x="1197690" y="2510578"/>
            <a:ext cx="5212977" cy="3982297"/>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SÉRIE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série se suivent l’un après l’autre. </a:t>
            </a:r>
            <a:r>
              <a:rPr lang="fr-CA" sz="1600" b="1" dirty="0"/>
              <a:t>Ils s’influencent mutuellement.</a:t>
            </a:r>
          </a:p>
          <a:p>
            <a:pPr marL="0" indent="0">
              <a:buNone/>
            </a:pPr>
            <a:r>
              <a:rPr lang="fr-CA" sz="1600" dirty="0"/>
              <a:t>Dans le circuit suivant, vous avez besoin d’appuyer sur les deux interrupteurs pour allumer la DEL. Comme ils sont en série, ils ont tous deux besoin d’être fermés pour que le circuit soit complété. </a:t>
            </a:r>
            <a:r>
              <a:rPr lang="fr-CA" sz="1600" b="1" dirty="0"/>
              <a:t>Cela signifie que le même courant électrique (la même quantité d’Ampères et les mêmes électrons) circule à travers les deux.</a:t>
            </a:r>
          </a:p>
        </p:txBody>
      </p:sp>
      <p:pic>
        <p:nvPicPr>
          <p:cNvPr id="5" name="Image 4">
            <a:extLst>
              <a:ext uri="{FF2B5EF4-FFF2-40B4-BE49-F238E27FC236}">
                <a16:creationId xmlns:a16="http://schemas.microsoft.com/office/drawing/2014/main" id="{D24E79F3-7C41-4D7B-A2DD-A704EBEB9E70}"/>
              </a:ext>
            </a:extLst>
          </p:cNvPr>
          <p:cNvPicPr>
            <a:picLocks noChangeAspect="1"/>
          </p:cNvPicPr>
          <p:nvPr/>
        </p:nvPicPr>
        <p:blipFill>
          <a:blip r:embed="rId3"/>
          <a:stretch>
            <a:fillRect/>
          </a:stretch>
        </p:blipFill>
        <p:spPr>
          <a:xfrm>
            <a:off x="7718775" y="2915402"/>
            <a:ext cx="3275535" cy="3456432"/>
          </a:xfrm>
          <a:prstGeom prst="rect">
            <a:avLst/>
          </a:prstGeom>
        </p:spPr>
      </p:pic>
      <p:sp>
        <p:nvSpPr>
          <p:cNvPr id="6" name="ZoneTexte 5">
            <a:extLst>
              <a:ext uri="{FF2B5EF4-FFF2-40B4-BE49-F238E27FC236}">
                <a16:creationId xmlns:a16="http://schemas.microsoft.com/office/drawing/2014/main" id="{485AA2DE-4792-4A8F-BECA-191F38B3FD0E}"/>
              </a:ext>
            </a:extLst>
          </p:cNvPr>
          <p:cNvSpPr txBox="1"/>
          <p:nvPr/>
        </p:nvSpPr>
        <p:spPr>
          <a:xfrm>
            <a:off x="4900176" y="2663846"/>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17133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2F51C60-473E-4257-9A72-EC1F4F0209D8}"/>
              </a:ext>
            </a:extLst>
          </p:cNvPr>
          <p:cNvPicPr>
            <a:picLocks noChangeAspect="1"/>
          </p:cNvPicPr>
          <p:nvPr/>
        </p:nvPicPr>
        <p:blipFill>
          <a:blip r:embed="rId2"/>
          <a:stretch>
            <a:fillRect/>
          </a:stretch>
        </p:blipFill>
        <p:spPr>
          <a:xfrm>
            <a:off x="7529405" y="2717185"/>
            <a:ext cx="3537733" cy="3504976"/>
          </a:xfrm>
          <a:prstGeom prst="rect">
            <a:avLst/>
          </a:prstGeom>
        </p:spPr>
      </p:pic>
      <p:pic>
        <p:nvPicPr>
          <p:cNvPr id="7" name="Image 6">
            <a:extLst>
              <a:ext uri="{FF2B5EF4-FFF2-40B4-BE49-F238E27FC236}">
                <a16:creationId xmlns:a16="http://schemas.microsoft.com/office/drawing/2014/main" id="{E4CF3028-5437-43E6-BDC0-6B7D859F4B99}"/>
              </a:ext>
            </a:extLst>
          </p:cNvPr>
          <p:cNvPicPr>
            <a:picLocks noChangeAspect="1"/>
          </p:cNvPicPr>
          <p:nvPr/>
        </p:nvPicPr>
        <p:blipFill>
          <a:blip r:embed="rId3"/>
          <a:stretch>
            <a:fillRect/>
          </a:stretch>
        </p:blipFill>
        <p:spPr>
          <a:xfrm>
            <a:off x="1531326" y="2655425"/>
            <a:ext cx="4717296" cy="3566736"/>
          </a:xfrm>
          <a:prstGeom prst="rect">
            <a:avLst/>
          </a:prstGeom>
        </p:spPr>
      </p:pic>
      <p:sp>
        <p:nvSpPr>
          <p:cNvPr id="2" name="Titre 1">
            <a:extLst>
              <a:ext uri="{FF2B5EF4-FFF2-40B4-BE49-F238E27FC236}">
                <a16:creationId xmlns:a16="http://schemas.microsoft.com/office/drawing/2014/main" id="{A68B0123-9DD4-4DCE-A5C0-939FC2701AAC}"/>
              </a:ext>
            </a:extLst>
          </p:cNvPr>
          <p:cNvSpPr>
            <a:spLocks noGrp="1"/>
          </p:cNvSpPr>
          <p:nvPr>
            <p:ph type="title"/>
          </p:nvPr>
        </p:nvSpPr>
        <p:spPr/>
        <p:txBody>
          <a:bodyPr/>
          <a:lstStyle/>
          <a:p>
            <a:r>
              <a:rPr lang="en-CA" dirty="0"/>
              <a:t>CIRCUIT EN PARALLÈLE</a:t>
            </a:r>
            <a:endParaRPr lang="fr-CA" dirty="0"/>
          </a:p>
        </p:txBody>
      </p:sp>
      <p:sp>
        <p:nvSpPr>
          <p:cNvPr id="3" name="Espace réservé du contenu 2">
            <a:extLst>
              <a:ext uri="{FF2B5EF4-FFF2-40B4-BE49-F238E27FC236}">
                <a16:creationId xmlns:a16="http://schemas.microsoft.com/office/drawing/2014/main" id="{B9E7C579-0967-4CB0-89D1-63F7C1A3069E}"/>
              </a:ext>
            </a:extLst>
          </p:cNvPr>
          <p:cNvSpPr>
            <a:spLocks noGrp="1"/>
          </p:cNvSpPr>
          <p:nvPr>
            <p:ph idx="1"/>
          </p:nvPr>
        </p:nvSpPr>
        <p:spPr>
          <a:xfrm>
            <a:off x="838200" y="1391622"/>
            <a:ext cx="10515600" cy="4351338"/>
          </a:xfrm>
        </p:spPr>
        <p:txBody>
          <a:bodyPr>
            <a:normAutofit/>
          </a:bodyPr>
          <a:lstStyle/>
          <a:p>
            <a:pPr marL="0" indent="0">
              <a:buNone/>
            </a:pPr>
            <a:r>
              <a:rPr lang="fr-CA" sz="1600" dirty="0"/>
              <a:t>Les composants dans un circuit en parallèle sont côte à côte. </a:t>
            </a:r>
            <a:r>
              <a:rPr lang="fr-CA" sz="1600" b="1" dirty="0"/>
              <a:t>Ils ne s’influencent pas mutuellement; ils sont indépendants.</a:t>
            </a:r>
          </a:p>
          <a:p>
            <a:pPr marL="0" indent="0">
              <a:buNone/>
            </a:pPr>
            <a:r>
              <a:rPr lang="fr-CA" sz="1600" dirty="0"/>
              <a:t>Dans le circuit suivant, lorsque vous appuyez sur l'un ou l'autre des interrupteurs, le circuit est complété et la lumière s'allume.</a:t>
            </a:r>
          </a:p>
          <a:p>
            <a:pPr marL="0" indent="0">
              <a:buNone/>
            </a:pPr>
            <a:r>
              <a:rPr lang="fr-CA" sz="1600" dirty="0"/>
              <a:t>Ces deux interrupteurs sont en parallèle. </a:t>
            </a:r>
            <a:r>
              <a:rPr lang="fr-CA" sz="1600" b="1" dirty="0"/>
              <a:t>Cela signifie qu’un courant électrique différent (une quantité d’Ampères indépendante et des électrons différents) circule à travers les deux.</a:t>
            </a:r>
          </a:p>
        </p:txBody>
      </p:sp>
      <p:sp>
        <p:nvSpPr>
          <p:cNvPr id="6" name="ZoneTexte 5">
            <a:extLst>
              <a:ext uri="{FF2B5EF4-FFF2-40B4-BE49-F238E27FC236}">
                <a16:creationId xmlns:a16="http://schemas.microsoft.com/office/drawing/2014/main" id="{485AA2DE-4792-4A8F-BECA-191F38B3FD0E}"/>
              </a:ext>
            </a:extLst>
          </p:cNvPr>
          <p:cNvSpPr txBox="1"/>
          <p:nvPr/>
        </p:nvSpPr>
        <p:spPr>
          <a:xfrm>
            <a:off x="4932217" y="2717185"/>
            <a:ext cx="1845043" cy="6001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tx2"/>
                </a:solidFill>
              </a:rPr>
              <a:t>Vous pouvez utiliser une résistance 100 Ω plutôt que celle illustrée</a:t>
            </a:r>
          </a:p>
        </p:txBody>
      </p:sp>
      <p:sp>
        <p:nvSpPr>
          <p:cNvPr id="11" name="Forme libre : forme 10">
            <a:extLst>
              <a:ext uri="{FF2B5EF4-FFF2-40B4-BE49-F238E27FC236}">
                <a16:creationId xmlns:a16="http://schemas.microsoft.com/office/drawing/2014/main" id="{475733A1-C39D-48A1-85CD-55E9F9CC74CB}"/>
              </a:ext>
            </a:extLst>
          </p:cNvPr>
          <p:cNvSpPr/>
          <p:nvPr/>
        </p:nvSpPr>
        <p:spPr>
          <a:xfrm>
            <a:off x="6745219" y="2545488"/>
            <a:ext cx="3699164" cy="96386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Lst>
            <a:ahLst/>
            <a:cxnLst>
              <a:cxn ang="0">
                <a:pos x="connsiteX0" y="connsiteY0"/>
              </a:cxn>
              <a:cxn ang="0">
                <a:pos x="connsiteX1" y="connsiteY1"/>
              </a:cxn>
              <a:cxn ang="0">
                <a:pos x="connsiteX2" y="connsiteY2"/>
              </a:cxn>
            </a:cxnLst>
            <a:rect l="l" t="t" r="r" b="b"/>
            <a:pathLst>
              <a:path w="3699164" h="963863">
                <a:moveTo>
                  <a:pt x="0" y="257280"/>
                </a:moveTo>
                <a:cubicBezTo>
                  <a:pt x="834736" y="251045"/>
                  <a:pt x="1619597" y="-93240"/>
                  <a:pt x="2236124" y="24524"/>
                </a:cubicBezTo>
                <a:cubicBezTo>
                  <a:pt x="2852651" y="142288"/>
                  <a:pt x="3325784" y="874501"/>
                  <a:pt x="3699164" y="96386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2" name="Forme libre : forme 11">
            <a:extLst>
              <a:ext uri="{FF2B5EF4-FFF2-40B4-BE49-F238E27FC236}">
                <a16:creationId xmlns:a16="http://schemas.microsoft.com/office/drawing/2014/main" id="{858E71B8-47EA-4B80-BB47-44C30EF67D79}"/>
              </a:ext>
            </a:extLst>
          </p:cNvPr>
          <p:cNvSpPr/>
          <p:nvPr/>
        </p:nvSpPr>
        <p:spPr>
          <a:xfrm>
            <a:off x="4325256" y="2802164"/>
            <a:ext cx="606961" cy="923693"/>
          </a:xfrm>
          <a:custGeom>
            <a:avLst/>
            <a:gdLst>
              <a:gd name="connsiteX0" fmla="*/ 0 w 3599411"/>
              <a:gd name="connsiteY0" fmla="*/ 253960 h 727786"/>
              <a:gd name="connsiteX1" fmla="*/ 2236124 w 3599411"/>
              <a:gd name="connsiteY1" fmla="*/ 21204 h 727786"/>
              <a:gd name="connsiteX2" fmla="*/ 3599411 w 3599411"/>
              <a:gd name="connsiteY2" fmla="*/ 727786 h 727786"/>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68879 h 975462"/>
              <a:gd name="connsiteX1" fmla="*/ 2236124 w 3699164"/>
              <a:gd name="connsiteY1" fmla="*/ 36123 h 975462"/>
              <a:gd name="connsiteX2" fmla="*/ 3699164 w 3699164"/>
              <a:gd name="connsiteY2" fmla="*/ 975462 h 975462"/>
              <a:gd name="connsiteX0" fmla="*/ 0 w 3699164"/>
              <a:gd name="connsiteY0" fmla="*/ 257280 h 963863"/>
              <a:gd name="connsiteX1" fmla="*/ 2236124 w 3699164"/>
              <a:gd name="connsiteY1" fmla="*/ 24524 h 963863"/>
              <a:gd name="connsiteX2" fmla="*/ 3699164 w 3699164"/>
              <a:gd name="connsiteY2" fmla="*/ 963863 h 963863"/>
              <a:gd name="connsiteX0" fmla="*/ 0 w 4862946"/>
              <a:gd name="connsiteY0" fmla="*/ 43 h 1920284"/>
              <a:gd name="connsiteX1" fmla="*/ 3399906 w 4862946"/>
              <a:gd name="connsiteY1" fmla="*/ 980945 h 1920284"/>
              <a:gd name="connsiteX2" fmla="*/ 4862946 w 4862946"/>
              <a:gd name="connsiteY2" fmla="*/ 1920284 h 1920284"/>
              <a:gd name="connsiteX0" fmla="*/ 654482 w 5517428"/>
              <a:gd name="connsiteY0" fmla="*/ 52 h 1920293"/>
              <a:gd name="connsiteX1" fmla="*/ 188970 w 5517428"/>
              <a:gd name="connsiteY1" fmla="*/ 864576 h 1920293"/>
              <a:gd name="connsiteX2" fmla="*/ 5517428 w 5517428"/>
              <a:gd name="connsiteY2" fmla="*/ 1920293 h 1920293"/>
              <a:gd name="connsiteX0" fmla="*/ 760639 w 5623585"/>
              <a:gd name="connsiteY0" fmla="*/ 52 h 1920293"/>
              <a:gd name="connsiteX1" fmla="*/ 295127 w 5623585"/>
              <a:gd name="connsiteY1" fmla="*/ 864576 h 1920293"/>
              <a:gd name="connsiteX2" fmla="*/ 5623585 w 5623585"/>
              <a:gd name="connsiteY2" fmla="*/ 1920293 h 1920293"/>
              <a:gd name="connsiteX0" fmla="*/ 529668 w 5392614"/>
              <a:gd name="connsiteY0" fmla="*/ 117 h 1920358"/>
              <a:gd name="connsiteX1" fmla="*/ 355101 w 5392614"/>
              <a:gd name="connsiteY1" fmla="*/ 557070 h 1920358"/>
              <a:gd name="connsiteX2" fmla="*/ 5392614 w 5392614"/>
              <a:gd name="connsiteY2" fmla="*/ 1920358 h 1920358"/>
              <a:gd name="connsiteX0" fmla="*/ 588758 w 588758"/>
              <a:gd name="connsiteY0" fmla="*/ 71 h 922785"/>
              <a:gd name="connsiteX1" fmla="*/ 414191 w 588758"/>
              <a:gd name="connsiteY1" fmla="*/ 557024 h 922785"/>
              <a:gd name="connsiteX2" fmla="*/ 123246 w 588758"/>
              <a:gd name="connsiteY2" fmla="*/ 922785 h 922785"/>
              <a:gd name="connsiteX0" fmla="*/ 465512 w 465512"/>
              <a:gd name="connsiteY0" fmla="*/ 71 h 922785"/>
              <a:gd name="connsiteX1" fmla="*/ 290945 w 465512"/>
              <a:gd name="connsiteY1" fmla="*/ 557024 h 922785"/>
              <a:gd name="connsiteX2" fmla="*/ 0 w 465512"/>
              <a:gd name="connsiteY2" fmla="*/ 922785 h 922785"/>
              <a:gd name="connsiteX0" fmla="*/ 529986 w 529986"/>
              <a:gd name="connsiteY0" fmla="*/ 130 h 922844"/>
              <a:gd name="connsiteX1" fmla="*/ 6284 w 529986"/>
              <a:gd name="connsiteY1" fmla="*/ 365891 h 922844"/>
              <a:gd name="connsiteX2" fmla="*/ 64474 w 529986"/>
              <a:gd name="connsiteY2" fmla="*/ 922844 h 922844"/>
              <a:gd name="connsiteX0" fmla="*/ 533707 w 533707"/>
              <a:gd name="connsiteY0" fmla="*/ 104 h 922818"/>
              <a:gd name="connsiteX1" fmla="*/ 10005 w 533707"/>
              <a:gd name="connsiteY1" fmla="*/ 365865 h 922818"/>
              <a:gd name="connsiteX2" fmla="*/ 68195 w 533707"/>
              <a:gd name="connsiteY2" fmla="*/ 922818 h 922818"/>
              <a:gd name="connsiteX0" fmla="*/ 615381 w 615381"/>
              <a:gd name="connsiteY0" fmla="*/ 253 h 922967"/>
              <a:gd name="connsiteX1" fmla="*/ 8552 w 615381"/>
              <a:gd name="connsiteY1" fmla="*/ 199759 h 922967"/>
              <a:gd name="connsiteX2" fmla="*/ 149869 w 615381"/>
              <a:gd name="connsiteY2" fmla="*/ 922967 h 922967"/>
              <a:gd name="connsiteX0" fmla="*/ 606961 w 606961"/>
              <a:gd name="connsiteY0" fmla="*/ 979 h 923693"/>
              <a:gd name="connsiteX1" fmla="*/ 132 w 606961"/>
              <a:gd name="connsiteY1" fmla="*/ 200485 h 923693"/>
              <a:gd name="connsiteX2" fmla="*/ 141449 w 606961"/>
              <a:gd name="connsiteY2" fmla="*/ 923693 h 923693"/>
            </a:gdLst>
            <a:ahLst/>
            <a:cxnLst>
              <a:cxn ang="0">
                <a:pos x="connsiteX0" y="connsiteY0"/>
              </a:cxn>
              <a:cxn ang="0">
                <a:pos x="connsiteX1" y="connsiteY1"/>
              </a:cxn>
              <a:cxn ang="0">
                <a:pos x="connsiteX2" y="connsiteY2"/>
              </a:cxn>
            </a:cxnLst>
            <a:rect l="l" t="t" r="r" b="b"/>
            <a:pathLst>
              <a:path w="606961" h="923693">
                <a:moveTo>
                  <a:pt x="606961" y="979"/>
                </a:moveTo>
                <a:cubicBezTo>
                  <a:pt x="427545" y="-5256"/>
                  <a:pt x="11215" y="13448"/>
                  <a:pt x="132" y="200485"/>
                </a:cubicBezTo>
                <a:cubicBezTo>
                  <a:pt x="-10951" y="387522"/>
                  <a:pt x="682469" y="751204"/>
                  <a:pt x="141449" y="92369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81354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DFD9DC0-BCF7-451A-AA96-21B57168DF0B}"/>
              </a:ext>
            </a:extLst>
          </p:cNvPr>
          <p:cNvPicPr>
            <a:picLocks noChangeAspect="1"/>
          </p:cNvPicPr>
          <p:nvPr/>
        </p:nvPicPr>
        <p:blipFill>
          <a:blip r:embed="rId3"/>
          <a:stretch>
            <a:fillRect/>
          </a:stretch>
        </p:blipFill>
        <p:spPr>
          <a:xfrm>
            <a:off x="5979047" y="1384419"/>
            <a:ext cx="5597328" cy="5062290"/>
          </a:xfrm>
          <a:prstGeom prst="rect">
            <a:avLst/>
          </a:prstGeom>
        </p:spPr>
      </p:pic>
      <p:sp>
        <p:nvSpPr>
          <p:cNvPr id="2" name="Titre 1">
            <a:extLst>
              <a:ext uri="{FF2B5EF4-FFF2-40B4-BE49-F238E27FC236}">
                <a16:creationId xmlns:a16="http://schemas.microsoft.com/office/drawing/2014/main" id="{AC700E58-93C8-47B7-AEBA-3C9EFCD99859}"/>
              </a:ext>
            </a:extLst>
          </p:cNvPr>
          <p:cNvSpPr>
            <a:spLocks noGrp="1"/>
          </p:cNvSpPr>
          <p:nvPr>
            <p:ph type="title"/>
          </p:nvPr>
        </p:nvSpPr>
        <p:spPr>
          <a:xfrm>
            <a:off x="836612" y="525953"/>
            <a:ext cx="10739763" cy="781553"/>
          </a:xfrm>
        </p:spPr>
        <p:txBody>
          <a:bodyPr>
            <a:normAutofit fontScale="90000"/>
          </a:bodyPr>
          <a:lstStyle/>
          <a:p>
            <a:r>
              <a:rPr lang="fr-CA" dirty="0"/>
              <a:t>Exercice 3 (sommatif) : allumer deux lumières DEL à partir de deux interrupteurs</a:t>
            </a:r>
          </a:p>
        </p:txBody>
      </p:sp>
      <p:sp>
        <p:nvSpPr>
          <p:cNvPr id="8" name="ZoneTexte 7">
            <a:extLst>
              <a:ext uri="{FF2B5EF4-FFF2-40B4-BE49-F238E27FC236}">
                <a16:creationId xmlns:a16="http://schemas.microsoft.com/office/drawing/2014/main" id="{27992A98-66A0-4B4B-892F-D53494B87B50}"/>
              </a:ext>
            </a:extLst>
          </p:cNvPr>
          <p:cNvSpPr txBox="1"/>
          <p:nvPr/>
        </p:nvSpPr>
        <p:spPr>
          <a:xfrm>
            <a:off x="4615343" y="1319618"/>
            <a:ext cx="1926806" cy="769441"/>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CA" sz="1100" dirty="0">
                <a:solidFill>
                  <a:schemeClr val="accent3"/>
                </a:solidFill>
              </a:rPr>
              <a:t>Branchez la prise USB après vous être assuré que vous n’avez pas commis d’erreur fatale</a:t>
            </a:r>
            <a:endParaRPr lang="fr-CA" sz="1100" b="1" dirty="0">
              <a:solidFill>
                <a:schemeClr val="accent3"/>
              </a:solidFill>
            </a:endParaRPr>
          </a:p>
        </p:txBody>
      </p:sp>
      <p:pic>
        <p:nvPicPr>
          <p:cNvPr id="9" name="Image 8">
            <a:extLst>
              <a:ext uri="{FF2B5EF4-FFF2-40B4-BE49-F238E27FC236}">
                <a16:creationId xmlns:a16="http://schemas.microsoft.com/office/drawing/2014/main" id="{4FA2700E-74B7-49A8-9076-3245E642A949}"/>
              </a:ext>
            </a:extLst>
          </p:cNvPr>
          <p:cNvPicPr>
            <a:picLocks noChangeAspect="1"/>
          </p:cNvPicPr>
          <p:nvPr/>
        </p:nvPicPr>
        <p:blipFill>
          <a:blip r:embed="rId4"/>
          <a:stretch>
            <a:fillRect/>
          </a:stretch>
        </p:blipFill>
        <p:spPr>
          <a:xfrm>
            <a:off x="6395778" y="1281325"/>
            <a:ext cx="567497" cy="781553"/>
          </a:xfrm>
          <a:prstGeom prst="rect">
            <a:avLst/>
          </a:prstGeom>
        </p:spPr>
      </p:pic>
      <p:pic>
        <p:nvPicPr>
          <p:cNvPr id="6" name="Média en ligne 5" title="Exercice 3 : allumer deux DEL avec des interrupteurs">
            <a:hlinkClick r:id="" action="ppaction://media"/>
            <a:extLst>
              <a:ext uri="{FF2B5EF4-FFF2-40B4-BE49-F238E27FC236}">
                <a16:creationId xmlns:a16="http://schemas.microsoft.com/office/drawing/2014/main" id="{8DA005AB-EDAE-40A4-85B0-E2FFF6573162}"/>
              </a:ext>
            </a:extLst>
          </p:cNvPr>
          <p:cNvPicPr>
            <a:picLocks noRot="1" noChangeAspect="1"/>
          </p:cNvPicPr>
          <p:nvPr>
            <a:videoFile r:link="rId1"/>
          </p:nvPr>
        </p:nvPicPr>
        <p:blipFill>
          <a:blip r:embed="rId5"/>
          <a:stretch>
            <a:fillRect/>
          </a:stretch>
        </p:blipFill>
        <p:spPr>
          <a:xfrm>
            <a:off x="1595438" y="3741017"/>
            <a:ext cx="3912075" cy="2200542"/>
          </a:xfrm>
          <a:prstGeom prst="rect">
            <a:avLst/>
          </a:prstGeom>
        </p:spPr>
      </p:pic>
      <p:sp>
        <p:nvSpPr>
          <p:cNvPr id="7" name="ZoneTexte 6">
            <a:extLst>
              <a:ext uri="{FF2B5EF4-FFF2-40B4-BE49-F238E27FC236}">
                <a16:creationId xmlns:a16="http://schemas.microsoft.com/office/drawing/2014/main" id="{47FB0EE6-BBB9-4E65-A25A-5AB776B92838}"/>
              </a:ext>
            </a:extLst>
          </p:cNvPr>
          <p:cNvSpPr txBox="1"/>
          <p:nvPr/>
        </p:nvSpPr>
        <p:spPr>
          <a:xfrm>
            <a:off x="1503378" y="2505670"/>
            <a:ext cx="4096193" cy="923330"/>
          </a:xfrm>
          <a:prstGeom prst="rect">
            <a:avLst/>
          </a:prstGeom>
          <a:noFill/>
        </p:spPr>
        <p:txBody>
          <a:bodyPr wrap="square" rtlCol="0">
            <a:spAutoFit/>
          </a:bodyPr>
          <a:lstStyle/>
          <a:p>
            <a:r>
              <a:rPr lang="fr-CA" dirty="0"/>
              <a:t>Réalisez le circuit de droite qui est simplement l’ajout d’un interrupteur et d’une DEL à l’exercice 2.</a:t>
            </a:r>
          </a:p>
        </p:txBody>
      </p:sp>
    </p:spTree>
    <p:extLst>
      <p:ext uri="{BB962C8B-B14F-4D97-AF65-F5344CB8AC3E}">
        <p14:creationId xmlns:p14="http://schemas.microsoft.com/office/powerpoint/2010/main" val="41178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dirty="0"/>
              <a:t>LA LOI D’OHM : U = I • R</a:t>
            </a:r>
            <a:endParaRPr lang="fr-CA" dirty="0"/>
          </a:p>
        </p:txBody>
      </p:sp>
      <p:sp>
        <p:nvSpPr>
          <p:cNvPr id="3" name="Espace réservé du contenu 2">
            <a:extLst>
              <a:ext uri="{FF2B5EF4-FFF2-40B4-BE49-F238E27FC236}">
                <a16:creationId xmlns:a16="http://schemas.microsoft.com/office/drawing/2014/main" id="{1590C506-123B-455B-A605-0AE8FEED38EE}"/>
              </a:ext>
            </a:extLst>
          </p:cNvPr>
          <p:cNvSpPr>
            <a:spLocks noGrp="1"/>
          </p:cNvSpPr>
          <p:nvPr>
            <p:ph sz="half" idx="2"/>
          </p:nvPr>
        </p:nvSpPr>
        <p:spPr>
          <a:xfrm>
            <a:off x="839788" y="1523145"/>
            <a:ext cx="5157787" cy="4304302"/>
          </a:xfrm>
        </p:spPr>
        <p:txBody>
          <a:bodyPr>
            <a:normAutofit/>
          </a:bodyPr>
          <a:lstStyle/>
          <a:p>
            <a:r>
              <a:rPr lang="fr-CA" dirty="0"/>
              <a:t>On peut comparer l’électricité à l’écoulement de l’eau dans un tuyau : </a:t>
            </a:r>
          </a:p>
          <a:p>
            <a:pPr lvl="1"/>
            <a:r>
              <a:rPr lang="fr-CA" sz="2000" dirty="0"/>
              <a:t>le débit d’eau correspond au courant électrique </a:t>
            </a:r>
            <a:r>
              <a:rPr lang="fr-CA" sz="2000" b="1" dirty="0"/>
              <a:t>I </a:t>
            </a:r>
            <a:r>
              <a:rPr lang="fr-CA" sz="2000" dirty="0"/>
              <a:t>(qui est d’ailleurs le débit d’électrons), </a:t>
            </a:r>
          </a:p>
          <a:p>
            <a:pPr lvl="1"/>
            <a:r>
              <a:rPr lang="fr-CA" sz="2000" dirty="0"/>
              <a:t>la différence de pression à la différence de potentiel électrique (qui est la tension </a:t>
            </a:r>
            <a:r>
              <a:rPr lang="fr-CA" sz="2000" b="1" dirty="0"/>
              <a:t>U</a:t>
            </a:r>
            <a:r>
              <a:rPr lang="fr-CA" sz="2000" dirty="0"/>
              <a:t>) </a:t>
            </a:r>
          </a:p>
          <a:p>
            <a:pPr lvl="1"/>
            <a:r>
              <a:rPr lang="fr-CA" sz="2000" dirty="0"/>
              <a:t>et, enfin, le rétrécissement à la résistance </a:t>
            </a:r>
            <a:r>
              <a:rPr lang="fr-CA" sz="2000" b="1" dirty="0"/>
              <a:t>R</a:t>
            </a:r>
            <a:r>
              <a:rPr lang="fr-CA" sz="2000" dirty="0"/>
              <a:t>.</a:t>
            </a:r>
          </a:p>
          <a:p>
            <a:r>
              <a:rPr lang="fr-CA" dirty="0"/>
              <a:t>Pour une tension fixe, plus la résistance est faible, plus le courant la traversant est fort. Cette proportion est vérifiée par la loi d’Ohm:</a:t>
            </a:r>
          </a:p>
          <a:p>
            <a:pPr marL="0" indent="0" algn="ctr">
              <a:buNone/>
            </a:pPr>
            <a:r>
              <a:rPr lang="en-CA" sz="4000" b="1" dirty="0"/>
              <a:t>U = I • R</a:t>
            </a:r>
            <a:endParaRPr lang="fr-CA" sz="4000" b="1" dirty="0"/>
          </a:p>
        </p:txBody>
      </p:sp>
      <p:pic>
        <p:nvPicPr>
          <p:cNvPr id="4" name="Image 3">
            <a:extLst>
              <a:ext uri="{FF2B5EF4-FFF2-40B4-BE49-F238E27FC236}">
                <a16:creationId xmlns:a16="http://schemas.microsoft.com/office/drawing/2014/main" id="{08B21A5F-E65A-4C0D-A163-B15C44D55476}"/>
              </a:ext>
            </a:extLst>
          </p:cNvPr>
          <p:cNvPicPr>
            <a:picLocks noChangeAspect="1"/>
          </p:cNvPicPr>
          <p:nvPr/>
        </p:nvPicPr>
        <p:blipFill>
          <a:blip r:embed="rId2"/>
          <a:stretch>
            <a:fillRect/>
          </a:stretch>
        </p:blipFill>
        <p:spPr>
          <a:xfrm>
            <a:off x="6194427" y="1690688"/>
            <a:ext cx="5183188" cy="3939222"/>
          </a:xfrm>
          <a:prstGeom prst="rect">
            <a:avLst/>
          </a:prstGeom>
          <a:noFill/>
        </p:spPr>
      </p:pic>
    </p:spTree>
    <p:extLst>
      <p:ext uri="{BB962C8B-B14F-4D97-AF65-F5344CB8AC3E}">
        <p14:creationId xmlns:p14="http://schemas.microsoft.com/office/powerpoint/2010/main" val="178784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600602" y="612537"/>
            <a:ext cx="3932237" cy="1868896"/>
          </a:xfrm>
        </p:spPr>
        <p:txBody>
          <a:bodyPr anchor="b">
            <a:normAutofit/>
          </a:bodyPr>
          <a:lstStyle/>
          <a:p>
            <a:pPr algn="r"/>
            <a:r>
              <a:rPr lang="fr-CA" sz="4100" dirty="0"/>
              <a:t>1D Pong</a:t>
            </a:r>
          </a:p>
        </p:txBody>
      </p:sp>
      <p:sp>
        <p:nvSpPr>
          <p:cNvPr id="7" name="Rectangle 6">
            <a:extLst>
              <a:ext uri="{FF2B5EF4-FFF2-40B4-BE49-F238E27FC236}">
                <a16:creationId xmlns:a16="http://schemas.microsoft.com/office/drawing/2014/main" id="{F2D79080-63A0-460D-85BA-972C1389FE6F}"/>
              </a:ext>
            </a:extLst>
          </p:cNvPr>
          <p:cNvSpPr/>
          <p:nvPr/>
        </p:nvSpPr>
        <p:spPr>
          <a:xfrm>
            <a:off x="1706566" y="2601074"/>
            <a:ext cx="3932237" cy="276999"/>
          </a:xfrm>
          <a:prstGeom prst="rect">
            <a:avLst/>
          </a:prstGeom>
          <a:solidFill>
            <a:schemeClr val="bg2"/>
          </a:solidFill>
        </p:spPr>
        <p:txBody>
          <a:bodyPr wrap="square">
            <a:spAutoFit/>
          </a:bodyPr>
          <a:lstStyle/>
          <a:p>
            <a:r>
              <a:rPr lang="fr-CA" sz="1200" dirty="0">
                <a:hlinkClick r:id="rId4"/>
              </a:rPr>
              <a:t>https://create.arduino.cc/projecthub/flyingangel/1d-pong-85e965</a:t>
            </a:r>
            <a:endParaRPr lang="fr-CA" sz="1200" dirty="0"/>
          </a:p>
        </p:txBody>
      </p:sp>
      <p:pic>
        <p:nvPicPr>
          <p:cNvPr id="8" name="Média en ligne 7" title="1D-Pong">
            <a:hlinkClick r:id="" action="ppaction://media"/>
            <a:extLst>
              <a:ext uri="{FF2B5EF4-FFF2-40B4-BE49-F238E27FC236}">
                <a16:creationId xmlns:a16="http://schemas.microsoft.com/office/drawing/2014/main" id="{E0EA5703-AFB9-4699-B81E-01671ED41593}"/>
              </a:ext>
            </a:extLst>
          </p:cNvPr>
          <p:cNvPicPr>
            <a:picLocks noRot="1" noChangeAspect="1"/>
          </p:cNvPicPr>
          <p:nvPr>
            <a:videoFile r:link="rId1"/>
          </p:nvPr>
        </p:nvPicPr>
        <p:blipFill>
          <a:blip r:embed="rId5"/>
          <a:stretch>
            <a:fillRect/>
          </a:stretch>
        </p:blipFill>
        <p:spPr>
          <a:xfrm>
            <a:off x="5734228" y="546461"/>
            <a:ext cx="5101839" cy="2882539"/>
          </a:xfrm>
          <a:prstGeom prst="rect">
            <a:avLst/>
          </a:prstGeom>
        </p:spPr>
      </p:pic>
      <p:pic>
        <p:nvPicPr>
          <p:cNvPr id="9" name="Média en ligne 8" title="NeoPixel Fire Effect!">
            <a:hlinkClick r:id="" action="ppaction://media"/>
            <a:extLst>
              <a:ext uri="{FF2B5EF4-FFF2-40B4-BE49-F238E27FC236}">
                <a16:creationId xmlns:a16="http://schemas.microsoft.com/office/drawing/2014/main" id="{C4DC3946-A0F1-438A-83B6-0840DAD591D6}"/>
              </a:ext>
            </a:extLst>
          </p:cNvPr>
          <p:cNvPicPr>
            <a:picLocks noRot="1" noChangeAspect="1"/>
          </p:cNvPicPr>
          <p:nvPr>
            <a:videoFile r:link="rId2"/>
          </p:nvPr>
        </p:nvPicPr>
        <p:blipFill>
          <a:blip r:embed="rId6"/>
          <a:stretch>
            <a:fillRect/>
          </a:stretch>
        </p:blipFill>
        <p:spPr>
          <a:xfrm>
            <a:off x="5734228" y="3670661"/>
            <a:ext cx="5101839" cy="2882539"/>
          </a:xfrm>
          <a:prstGeom prst="rect">
            <a:avLst/>
          </a:prstGeom>
        </p:spPr>
      </p:pic>
      <p:sp>
        <p:nvSpPr>
          <p:cNvPr id="10" name="Titre 1">
            <a:extLst>
              <a:ext uri="{FF2B5EF4-FFF2-40B4-BE49-F238E27FC236}">
                <a16:creationId xmlns:a16="http://schemas.microsoft.com/office/drawing/2014/main" id="{2AD6381F-3439-4DD8-8A35-95E5ECCD517B}"/>
              </a:ext>
            </a:extLst>
          </p:cNvPr>
          <p:cNvSpPr txBox="1">
            <a:spLocks/>
          </p:cNvSpPr>
          <p:nvPr/>
        </p:nvSpPr>
        <p:spPr>
          <a:xfrm>
            <a:off x="1600602" y="3717751"/>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r"/>
            <a:r>
              <a:rPr lang="fr-CA" sz="4000" dirty="0" err="1"/>
              <a:t>NeoPixel</a:t>
            </a:r>
            <a:r>
              <a:rPr lang="fr-CA" sz="4000" dirty="0"/>
              <a:t> </a:t>
            </a:r>
            <a:r>
              <a:rPr lang="fr-CA" sz="4000" dirty="0" err="1"/>
              <a:t>Fire</a:t>
            </a:r>
            <a:r>
              <a:rPr lang="fr-CA" sz="4000" dirty="0"/>
              <a:t> </a:t>
            </a:r>
            <a:r>
              <a:rPr lang="fr-CA" sz="4000" dirty="0" err="1"/>
              <a:t>Effect</a:t>
            </a:r>
            <a:r>
              <a:rPr lang="fr-CA" sz="4000" dirty="0"/>
              <a:t>!</a:t>
            </a:r>
          </a:p>
        </p:txBody>
      </p:sp>
    </p:spTree>
    <p:extLst>
      <p:ext uri="{BB962C8B-B14F-4D97-AF65-F5344CB8AC3E}">
        <p14:creationId xmlns:p14="http://schemas.microsoft.com/office/powerpoint/2010/main" val="1956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498FF-CD89-44C4-8F30-5207A500442A}"/>
              </a:ext>
            </a:extLst>
          </p:cNvPr>
          <p:cNvSpPr>
            <a:spLocks noGrp="1"/>
          </p:cNvSpPr>
          <p:nvPr>
            <p:ph type="title"/>
          </p:nvPr>
        </p:nvSpPr>
        <p:spPr>
          <a:xfrm>
            <a:off x="839788" y="365125"/>
            <a:ext cx="10515600" cy="1325563"/>
          </a:xfrm>
        </p:spPr>
        <p:txBody>
          <a:bodyPr anchor="ctr">
            <a:normAutofit/>
          </a:bodyPr>
          <a:lstStyle/>
          <a:p>
            <a:r>
              <a:rPr lang="en-CA" sz="3200" dirty="0"/>
              <a:t>EXERCICE : CALCULER LE COURANT AVEC U = I • R</a:t>
            </a:r>
            <a:endParaRPr lang="fr-CA" sz="3200" dirty="0"/>
          </a:p>
        </p:txBody>
      </p:sp>
      <p:pic>
        <p:nvPicPr>
          <p:cNvPr id="8" name="Image 7">
            <a:extLst>
              <a:ext uri="{FF2B5EF4-FFF2-40B4-BE49-F238E27FC236}">
                <a16:creationId xmlns:a16="http://schemas.microsoft.com/office/drawing/2014/main" id="{BEE8E9D7-F554-4F81-8B83-AC2C2C817003}"/>
              </a:ext>
            </a:extLst>
          </p:cNvPr>
          <p:cNvPicPr>
            <a:picLocks noChangeAspect="1"/>
          </p:cNvPicPr>
          <p:nvPr/>
        </p:nvPicPr>
        <p:blipFill>
          <a:blip r:embed="rId2"/>
          <a:stretch>
            <a:fillRect/>
          </a:stretch>
        </p:blipFill>
        <p:spPr>
          <a:xfrm>
            <a:off x="4371334" y="1690688"/>
            <a:ext cx="3449331" cy="4110847"/>
          </a:xfrm>
          <a:prstGeom prst="rect">
            <a:avLst/>
          </a:prstGeom>
        </p:spPr>
      </p:pic>
      <p:sp>
        <p:nvSpPr>
          <p:cNvPr id="9" name="Explosion : 14 points 8">
            <a:extLst>
              <a:ext uri="{FF2B5EF4-FFF2-40B4-BE49-F238E27FC236}">
                <a16:creationId xmlns:a16="http://schemas.microsoft.com/office/drawing/2014/main" id="{D36188A5-EC1E-4262-A6C7-2F9E8624DB7E}"/>
              </a:ext>
            </a:extLst>
          </p:cNvPr>
          <p:cNvSpPr/>
          <p:nvPr/>
        </p:nvSpPr>
        <p:spPr>
          <a:xfrm>
            <a:off x="7989393" y="1963271"/>
            <a:ext cx="3449331" cy="3500944"/>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Calculez le courant qui traverse la résistance!</a:t>
            </a:r>
          </a:p>
        </p:txBody>
      </p:sp>
    </p:spTree>
    <p:extLst>
      <p:ext uri="{BB962C8B-B14F-4D97-AF65-F5344CB8AC3E}">
        <p14:creationId xmlns:p14="http://schemas.microsoft.com/office/powerpoint/2010/main" val="3426381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66D3A-8D71-43F9-8A9A-995B95032881}"/>
              </a:ext>
            </a:extLst>
          </p:cNvPr>
          <p:cNvSpPr>
            <a:spLocks noGrp="1"/>
          </p:cNvSpPr>
          <p:nvPr>
            <p:ph type="title"/>
          </p:nvPr>
        </p:nvSpPr>
        <p:spPr/>
        <p:txBody>
          <a:bodyPr/>
          <a:lstStyle/>
          <a:p>
            <a:r>
              <a:rPr lang="fr-CA" dirty="0"/>
              <a:t>MAKERS’ GUIDE TO BOARDS</a:t>
            </a:r>
          </a:p>
        </p:txBody>
      </p:sp>
      <p:pic>
        <p:nvPicPr>
          <p:cNvPr id="7" name="Image 6">
            <a:hlinkClick r:id="rId2"/>
            <a:extLst>
              <a:ext uri="{FF2B5EF4-FFF2-40B4-BE49-F238E27FC236}">
                <a16:creationId xmlns:a16="http://schemas.microsoft.com/office/drawing/2014/main" id="{5D839465-5D9F-4CA9-9850-AD346795DA67}"/>
              </a:ext>
            </a:extLst>
          </p:cNvPr>
          <p:cNvPicPr>
            <a:picLocks noChangeAspect="1"/>
          </p:cNvPicPr>
          <p:nvPr/>
        </p:nvPicPr>
        <p:blipFill rotWithShape="1">
          <a:blip r:embed="rId3"/>
          <a:srcRect r="243"/>
          <a:stretch/>
        </p:blipFill>
        <p:spPr>
          <a:xfrm>
            <a:off x="1302026" y="1293423"/>
            <a:ext cx="9834934" cy="4890489"/>
          </a:xfrm>
          <a:prstGeom prst="rect">
            <a:avLst/>
          </a:prstGeom>
        </p:spPr>
      </p:pic>
      <p:sp>
        <p:nvSpPr>
          <p:cNvPr id="6" name="ZoneTexte 5">
            <a:extLst>
              <a:ext uri="{FF2B5EF4-FFF2-40B4-BE49-F238E27FC236}">
                <a16:creationId xmlns:a16="http://schemas.microsoft.com/office/drawing/2014/main" id="{AA01B9E6-571C-48C3-8D2A-7DEE91F2A100}"/>
              </a:ext>
            </a:extLst>
          </p:cNvPr>
          <p:cNvSpPr txBox="1"/>
          <p:nvPr/>
        </p:nvSpPr>
        <p:spPr>
          <a:xfrm>
            <a:off x="1302026" y="6183912"/>
            <a:ext cx="9604273" cy="30777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400" dirty="0">
                <a:solidFill>
                  <a:schemeClr val="tx1"/>
                </a:solidFill>
                <a:hlinkClick r:id="rId4"/>
              </a:rPr>
              <a:t>https://makezine.com/comparison/boards</a:t>
            </a:r>
            <a:r>
              <a:rPr lang="en-US" sz="1400" dirty="0">
                <a:solidFill>
                  <a:schemeClr val="tx1"/>
                </a:solidFill>
              </a:rPr>
              <a:t> </a:t>
            </a:r>
          </a:p>
        </p:txBody>
      </p:sp>
    </p:spTree>
    <p:extLst>
      <p:ext uri="{BB962C8B-B14F-4D97-AF65-F5344CB8AC3E}">
        <p14:creationId xmlns:p14="http://schemas.microsoft.com/office/powerpoint/2010/main" val="226948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p:txBody>
          <a:bodyPr/>
          <a:lstStyle/>
          <a:p>
            <a:r>
              <a:rPr lang="fr-CA" spc="0" dirty="0"/>
              <a:t>L’IDE ARDUINO</a:t>
            </a:r>
          </a:p>
        </p:txBody>
      </p:sp>
      <p:sp>
        <p:nvSpPr>
          <p:cNvPr id="3" name="Espace réservé du contenu 2">
            <a:extLst>
              <a:ext uri="{FF2B5EF4-FFF2-40B4-BE49-F238E27FC236}">
                <a16:creationId xmlns:a16="http://schemas.microsoft.com/office/drawing/2014/main" id="{C36B3D58-D641-46EF-8E63-5200C56ED700}"/>
              </a:ext>
            </a:extLst>
          </p:cNvPr>
          <p:cNvSpPr>
            <a:spLocks noGrp="1"/>
          </p:cNvSpPr>
          <p:nvPr>
            <p:ph idx="1"/>
          </p:nvPr>
        </p:nvSpPr>
        <p:spPr>
          <a:xfrm>
            <a:off x="838200" y="1392144"/>
            <a:ext cx="5257800" cy="971363"/>
          </a:xfrm>
        </p:spPr>
        <p:txBody>
          <a:bodyPr/>
          <a:lstStyle/>
          <a:p>
            <a:pPr marL="0" indent="0">
              <a:buNone/>
            </a:pPr>
            <a:r>
              <a:rPr lang="fr-CA" dirty="0"/>
              <a:t>L’IDE Arduino est un des outils possible pour programmer des microcontrôleurs.</a:t>
            </a:r>
          </a:p>
        </p:txBody>
      </p:sp>
      <p:pic>
        <p:nvPicPr>
          <p:cNvPr id="4" name="Image 3">
            <a:extLst>
              <a:ext uri="{FF2B5EF4-FFF2-40B4-BE49-F238E27FC236}">
                <a16:creationId xmlns:a16="http://schemas.microsoft.com/office/drawing/2014/main" id="{A22B306A-D1E2-4043-8AEA-73DC5691C032}"/>
              </a:ext>
            </a:extLst>
          </p:cNvPr>
          <p:cNvPicPr>
            <a:picLocks noChangeAspect="1"/>
          </p:cNvPicPr>
          <p:nvPr/>
        </p:nvPicPr>
        <p:blipFill>
          <a:blip r:embed="rId2"/>
          <a:stretch>
            <a:fillRect/>
          </a:stretch>
        </p:blipFill>
        <p:spPr>
          <a:xfrm>
            <a:off x="1525281" y="2128366"/>
            <a:ext cx="3705831" cy="4364509"/>
          </a:xfrm>
          <a:prstGeom prst="rect">
            <a:avLst/>
          </a:prstGeom>
        </p:spPr>
      </p:pic>
      <p:pic>
        <p:nvPicPr>
          <p:cNvPr id="5" name="Image 4">
            <a:extLst>
              <a:ext uri="{FF2B5EF4-FFF2-40B4-BE49-F238E27FC236}">
                <a16:creationId xmlns:a16="http://schemas.microsoft.com/office/drawing/2014/main" id="{3E91D35C-B6C2-4869-8EC3-EDC7C1FD456A}"/>
              </a:ext>
            </a:extLst>
          </p:cNvPr>
          <p:cNvPicPr>
            <a:picLocks noChangeAspect="1"/>
          </p:cNvPicPr>
          <p:nvPr/>
        </p:nvPicPr>
        <p:blipFill>
          <a:blip r:embed="rId3"/>
          <a:stretch>
            <a:fillRect/>
          </a:stretch>
        </p:blipFill>
        <p:spPr>
          <a:xfrm>
            <a:off x="6154189" y="3650462"/>
            <a:ext cx="4725059" cy="2362530"/>
          </a:xfrm>
          <a:prstGeom prst="rect">
            <a:avLst/>
          </a:prstGeom>
        </p:spPr>
      </p:pic>
      <p:sp>
        <p:nvSpPr>
          <p:cNvPr id="6" name="Espace réservé du contenu 2">
            <a:extLst>
              <a:ext uri="{FF2B5EF4-FFF2-40B4-BE49-F238E27FC236}">
                <a16:creationId xmlns:a16="http://schemas.microsoft.com/office/drawing/2014/main" id="{4ED0427C-3C00-44D5-9B62-9602B4A7D84D}"/>
              </a:ext>
            </a:extLst>
          </p:cNvPr>
          <p:cNvSpPr txBox="1">
            <a:spLocks/>
          </p:cNvSpPr>
          <p:nvPr/>
        </p:nvSpPr>
        <p:spPr>
          <a:xfrm>
            <a:off x="6281704" y="1473594"/>
            <a:ext cx="5257800" cy="218400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dirty="0"/>
              <a:t>Le menu :</a:t>
            </a:r>
          </a:p>
          <a:p>
            <a:pPr marL="457200" indent="-457200">
              <a:buFont typeface="+mj-lt"/>
              <a:buAutoNum type="arabicPeriod"/>
            </a:pPr>
            <a:r>
              <a:rPr lang="fr-CA" dirty="0"/>
              <a:t>Ce bouton permet de vérifier le programme, il actionne un module qui cherche les erreurs dans le programme</a:t>
            </a:r>
          </a:p>
          <a:p>
            <a:pPr marL="457200" indent="-457200">
              <a:buFont typeface="+mj-lt"/>
              <a:buAutoNum type="arabicPeriod"/>
            </a:pPr>
            <a:r>
              <a:rPr lang="fr-CA" dirty="0"/>
              <a:t>Envoi du programme sur l’Arduino</a:t>
            </a:r>
          </a:p>
          <a:p>
            <a:pPr marL="457200" indent="-457200">
              <a:buFont typeface="+mj-lt"/>
              <a:buAutoNum type="arabicPeriod"/>
            </a:pPr>
            <a:r>
              <a:rPr lang="fr-CA" dirty="0"/>
              <a:t>Créer un nouveau fichier</a:t>
            </a:r>
          </a:p>
          <a:p>
            <a:pPr marL="457200" indent="-457200">
              <a:buFont typeface="+mj-lt"/>
              <a:buAutoNum type="arabicPeriod"/>
            </a:pPr>
            <a:r>
              <a:rPr lang="fr-CA" dirty="0"/>
              <a:t>Ouvrir un fichier existant</a:t>
            </a:r>
          </a:p>
          <a:p>
            <a:pPr marL="457200" indent="-457200">
              <a:buFont typeface="+mj-lt"/>
              <a:buAutoNum type="arabicPeriod"/>
            </a:pPr>
            <a:r>
              <a:rPr lang="fr-CA" dirty="0"/>
              <a:t>Enregistrer un fichier </a:t>
            </a:r>
          </a:p>
        </p:txBody>
      </p:sp>
    </p:spTree>
    <p:extLst>
      <p:ext uri="{BB962C8B-B14F-4D97-AF65-F5344CB8AC3E}">
        <p14:creationId xmlns:p14="http://schemas.microsoft.com/office/powerpoint/2010/main" val="280071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normAutofit fontScale="90000"/>
          </a:bodyPr>
          <a:lstStyle/>
          <a:p>
            <a:r>
              <a:rPr lang="fr-CA"/>
              <a:t>IDENTIFIER LE PORT DE LA CARTE DANS WINDOWS</a:t>
            </a:r>
          </a:p>
        </p:txBody>
      </p:sp>
      <p:pic>
        <p:nvPicPr>
          <p:cNvPr id="10" name="Espace réservé du contenu 9" descr="Une image contenant capture d’écran&#10;&#10;Description générée automatiquement">
            <a:extLst>
              <a:ext uri="{FF2B5EF4-FFF2-40B4-BE49-F238E27FC236}">
                <a16:creationId xmlns:a16="http://schemas.microsoft.com/office/drawing/2014/main" id="{53210963-2442-4A8B-80BC-A63EE3DA8B9D}"/>
              </a:ext>
            </a:extLst>
          </p:cNvPr>
          <p:cNvPicPr>
            <a:picLocks noGrp="1" noChangeAspect="1"/>
          </p:cNvPicPr>
          <p:nvPr>
            <p:ph idx="1"/>
          </p:nvPr>
        </p:nvPicPr>
        <p:blipFill>
          <a:blip r:embed="rId2"/>
          <a:stretch>
            <a:fillRect/>
          </a:stretch>
        </p:blipFill>
        <p:spPr>
          <a:xfrm>
            <a:off x="7756548" y="2443683"/>
            <a:ext cx="3295500" cy="3867732"/>
          </a:xfrm>
        </p:spPr>
      </p:pic>
      <p:pic>
        <p:nvPicPr>
          <p:cNvPr id="5" name="Image 4">
            <a:extLst>
              <a:ext uri="{FF2B5EF4-FFF2-40B4-BE49-F238E27FC236}">
                <a16:creationId xmlns:a16="http://schemas.microsoft.com/office/drawing/2014/main" id="{FC6E13FD-F1BC-4F8B-A340-42BE5EE9FD5B}"/>
              </a:ext>
            </a:extLst>
          </p:cNvPr>
          <p:cNvPicPr>
            <a:picLocks noChangeAspect="1"/>
          </p:cNvPicPr>
          <p:nvPr/>
        </p:nvPicPr>
        <p:blipFill>
          <a:blip r:embed="rId3"/>
          <a:stretch>
            <a:fillRect/>
          </a:stretch>
        </p:blipFill>
        <p:spPr>
          <a:xfrm>
            <a:off x="4435453" y="2501153"/>
            <a:ext cx="2173569" cy="3385240"/>
          </a:xfrm>
          <a:prstGeom prst="rect">
            <a:avLst/>
          </a:prstGeom>
        </p:spPr>
      </p:pic>
      <p:pic>
        <p:nvPicPr>
          <p:cNvPr id="8" name="Image 7" descr="Une image contenant équipement électronique, circuit&#10;&#10;Description générée automatiquement">
            <a:extLst>
              <a:ext uri="{FF2B5EF4-FFF2-40B4-BE49-F238E27FC236}">
                <a16:creationId xmlns:a16="http://schemas.microsoft.com/office/drawing/2014/main" id="{629255D7-502C-42F9-94C3-DE61969F195E}"/>
              </a:ext>
            </a:extLst>
          </p:cNvPr>
          <p:cNvPicPr>
            <a:picLocks noChangeAspect="1"/>
          </p:cNvPicPr>
          <p:nvPr/>
        </p:nvPicPr>
        <p:blipFill>
          <a:blip r:embed="rId4"/>
          <a:stretch>
            <a:fillRect/>
          </a:stretch>
        </p:blipFill>
        <p:spPr>
          <a:xfrm>
            <a:off x="1639135" y="2684929"/>
            <a:ext cx="1260553" cy="3017687"/>
          </a:xfrm>
          <a:prstGeom prst="rect">
            <a:avLst/>
          </a:prstGeom>
        </p:spPr>
      </p:pic>
      <p:sp>
        <p:nvSpPr>
          <p:cNvPr id="11" name="ZoneTexte 10">
            <a:extLst>
              <a:ext uri="{FF2B5EF4-FFF2-40B4-BE49-F238E27FC236}">
                <a16:creationId xmlns:a16="http://schemas.microsoft.com/office/drawing/2014/main" id="{808057FE-68DA-48D2-BAF2-FB9A88D8AEE3}"/>
              </a:ext>
            </a:extLst>
          </p:cNvPr>
          <p:cNvSpPr txBox="1"/>
          <p:nvPr/>
        </p:nvSpPr>
        <p:spPr>
          <a:xfrm>
            <a:off x="986118" y="1693108"/>
            <a:ext cx="2832847" cy="338554"/>
          </a:xfrm>
          <a:prstGeom prst="rect">
            <a:avLst/>
          </a:prstGeom>
          <a:noFill/>
        </p:spPr>
        <p:txBody>
          <a:bodyPr wrap="square" rtlCol="0">
            <a:spAutoFit/>
          </a:bodyPr>
          <a:lstStyle/>
          <a:p>
            <a:pPr algn="ctr"/>
            <a:r>
              <a:rPr lang="fr-CA" sz="1600"/>
              <a:t>Brancher l’Arduino à l’ordinateur</a:t>
            </a:r>
          </a:p>
        </p:txBody>
      </p:sp>
      <p:sp>
        <p:nvSpPr>
          <p:cNvPr id="12" name="ZoneTexte 11">
            <a:extLst>
              <a:ext uri="{FF2B5EF4-FFF2-40B4-BE49-F238E27FC236}">
                <a16:creationId xmlns:a16="http://schemas.microsoft.com/office/drawing/2014/main" id="{45F345A0-5E8D-479A-8883-8CBFB3566AD5}"/>
              </a:ext>
            </a:extLst>
          </p:cNvPr>
          <p:cNvSpPr txBox="1"/>
          <p:nvPr/>
        </p:nvSpPr>
        <p:spPr>
          <a:xfrm>
            <a:off x="4183422" y="1690688"/>
            <a:ext cx="2832847" cy="584775"/>
          </a:xfrm>
          <a:prstGeom prst="rect">
            <a:avLst/>
          </a:prstGeom>
          <a:noFill/>
        </p:spPr>
        <p:txBody>
          <a:bodyPr wrap="square" rtlCol="0">
            <a:spAutoFit/>
          </a:bodyPr>
          <a:lstStyle/>
          <a:p>
            <a:pPr algn="ctr"/>
            <a:r>
              <a:rPr lang="fr-CA" sz="1600"/>
              <a:t>Ouvrir le gestionnaire de péripéhiques</a:t>
            </a:r>
          </a:p>
        </p:txBody>
      </p:sp>
      <p:sp>
        <p:nvSpPr>
          <p:cNvPr id="13" name="ZoneTexte 12">
            <a:extLst>
              <a:ext uri="{FF2B5EF4-FFF2-40B4-BE49-F238E27FC236}">
                <a16:creationId xmlns:a16="http://schemas.microsoft.com/office/drawing/2014/main" id="{261B7D4B-09A8-4E97-9FDF-3FA1D370800E}"/>
              </a:ext>
            </a:extLst>
          </p:cNvPr>
          <p:cNvSpPr txBox="1"/>
          <p:nvPr/>
        </p:nvSpPr>
        <p:spPr>
          <a:xfrm>
            <a:off x="7756548" y="1673278"/>
            <a:ext cx="2832847" cy="338554"/>
          </a:xfrm>
          <a:prstGeom prst="rect">
            <a:avLst/>
          </a:prstGeom>
          <a:noFill/>
        </p:spPr>
        <p:txBody>
          <a:bodyPr wrap="square" rtlCol="0">
            <a:spAutoFit/>
          </a:bodyPr>
          <a:lstStyle/>
          <a:p>
            <a:pPr algn="ctr"/>
            <a:r>
              <a:rPr lang="fr-CA" sz="1600"/>
              <a:t>Trouver le périphérique</a:t>
            </a:r>
          </a:p>
        </p:txBody>
      </p:sp>
      <p:sp>
        <p:nvSpPr>
          <p:cNvPr id="14" name="Rectangle : coins arrondis 13">
            <a:extLst>
              <a:ext uri="{FF2B5EF4-FFF2-40B4-BE49-F238E27FC236}">
                <a16:creationId xmlns:a16="http://schemas.microsoft.com/office/drawing/2014/main" id="{E56674E7-FB3C-4045-9DDF-36044918A067}"/>
              </a:ext>
            </a:extLst>
          </p:cNvPr>
          <p:cNvSpPr/>
          <p:nvPr/>
        </p:nvSpPr>
        <p:spPr>
          <a:xfrm>
            <a:off x="7952904" y="5519651"/>
            <a:ext cx="2072245"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5" name="Rectangle : coins arrondis 14">
            <a:extLst>
              <a:ext uri="{FF2B5EF4-FFF2-40B4-BE49-F238E27FC236}">
                <a16:creationId xmlns:a16="http://schemas.microsoft.com/office/drawing/2014/main" id="{A8153991-9B4B-4DFC-8ECC-0060F3523661}"/>
              </a:ext>
            </a:extLst>
          </p:cNvPr>
          <p:cNvSpPr/>
          <p:nvPr/>
        </p:nvSpPr>
        <p:spPr>
          <a:xfrm>
            <a:off x="4536777" y="2819533"/>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6" name="Rectangle : coins arrondis 15">
            <a:extLst>
              <a:ext uri="{FF2B5EF4-FFF2-40B4-BE49-F238E27FC236}">
                <a16:creationId xmlns:a16="http://schemas.microsoft.com/office/drawing/2014/main" id="{1836A601-7903-4AA4-9156-51A3CA13A548}"/>
              </a:ext>
            </a:extLst>
          </p:cNvPr>
          <p:cNvSpPr/>
          <p:nvPr/>
        </p:nvSpPr>
        <p:spPr>
          <a:xfrm>
            <a:off x="4536776" y="5503159"/>
            <a:ext cx="2173569" cy="520798"/>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cxnSp>
        <p:nvCxnSpPr>
          <p:cNvPr id="17" name="Connecteur droit avec flèche 16">
            <a:extLst>
              <a:ext uri="{FF2B5EF4-FFF2-40B4-BE49-F238E27FC236}">
                <a16:creationId xmlns:a16="http://schemas.microsoft.com/office/drawing/2014/main" id="{AC5AC09A-FEED-4DCC-B127-CD10618A3144}"/>
              </a:ext>
            </a:extLst>
          </p:cNvPr>
          <p:cNvCxnSpPr>
            <a:cxnSpLocks/>
          </p:cNvCxnSpPr>
          <p:nvPr/>
        </p:nvCxnSpPr>
        <p:spPr>
          <a:xfrm flipV="1">
            <a:off x="5623561" y="3429001"/>
            <a:ext cx="0" cy="195764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466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B103E-4EE2-4EB7-A2E7-CE9B73BFA7EE}"/>
              </a:ext>
            </a:extLst>
          </p:cNvPr>
          <p:cNvSpPr>
            <a:spLocks noGrp="1"/>
          </p:cNvSpPr>
          <p:nvPr>
            <p:ph type="title"/>
          </p:nvPr>
        </p:nvSpPr>
        <p:spPr>
          <a:xfrm>
            <a:off x="838200" y="1865376"/>
            <a:ext cx="10515600" cy="3127248"/>
          </a:xfrm>
        </p:spPr>
        <p:txBody>
          <a:bodyPr>
            <a:normAutofit fontScale="90000"/>
          </a:bodyPr>
          <a:lstStyle/>
          <a:p>
            <a:pPr algn="ctr"/>
            <a:r>
              <a:rPr lang="fr-CA" spc="0" dirty="0"/>
              <a:t>INSTALLER LE PILOTE ARDUINO NANO (SEULEMENT SI NÉCESSAIRE) </a:t>
            </a:r>
            <a:br>
              <a:rPr lang="fr-CA" dirty="0"/>
            </a:br>
            <a:r>
              <a:rPr lang="fr-CA" spc="0" dirty="0"/>
              <a:t>Tutorie</a:t>
            </a:r>
            <a:r>
              <a:rPr lang="fr-CA" dirty="0"/>
              <a:t>l : </a:t>
            </a:r>
            <a:r>
              <a:rPr lang="fr-CA" b="0" dirty="0">
                <a:hlinkClick r:id="rId2" tooltip="https://learn.sparkfun.com/tutorials/how-to-install-ch340-drivers/all"/>
              </a:rPr>
              <a:t>https://learn.sparkfun.com/tutorials/how-to-install-ch340-drivers/all</a:t>
            </a:r>
            <a:br>
              <a:rPr lang="fr-CA" b="0" dirty="0"/>
            </a:br>
            <a:r>
              <a:rPr lang="fr-CA" spc="0" dirty="0"/>
              <a:t>Lien direct</a:t>
            </a:r>
            <a:r>
              <a:rPr lang="fr-CA" dirty="0"/>
              <a:t> :</a:t>
            </a:r>
            <a:br>
              <a:rPr lang="fr-CA" dirty="0"/>
            </a:br>
            <a:r>
              <a:rPr lang="fr-CA" b="0" dirty="0">
                <a:hlinkClick r:id="rId3"/>
              </a:rPr>
              <a:t>http://www.wch-ic.com/downloads/CH341SER_EXE.html</a:t>
            </a:r>
            <a:br>
              <a:rPr lang="fr-CA" dirty="0"/>
            </a:br>
            <a:br>
              <a:rPr lang="fr-CA" b="0" dirty="0"/>
            </a:br>
            <a:br>
              <a:rPr lang="fr-CA" b="0" dirty="0"/>
            </a:br>
            <a:endParaRPr lang="fr-CA" spc="0" dirty="0"/>
          </a:p>
        </p:txBody>
      </p:sp>
    </p:spTree>
    <p:extLst>
      <p:ext uri="{BB962C8B-B14F-4D97-AF65-F5344CB8AC3E}">
        <p14:creationId xmlns:p14="http://schemas.microsoft.com/office/powerpoint/2010/main" val="79803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CONFIGURER ARDUINO</a:t>
            </a:r>
          </a:p>
        </p:txBody>
      </p:sp>
      <p:pic>
        <p:nvPicPr>
          <p:cNvPr id="7" name="Image 6" descr="Une image contenant capture d’écran&#10;&#10;Description générée automatiquement">
            <a:extLst>
              <a:ext uri="{FF2B5EF4-FFF2-40B4-BE49-F238E27FC236}">
                <a16:creationId xmlns:a16="http://schemas.microsoft.com/office/drawing/2014/main" id="{AB73E54F-49F6-4B5C-BD39-390E69DA9D8F}"/>
              </a:ext>
            </a:extLst>
          </p:cNvPr>
          <p:cNvPicPr>
            <a:picLocks noChangeAspect="1"/>
          </p:cNvPicPr>
          <p:nvPr/>
        </p:nvPicPr>
        <p:blipFill>
          <a:blip r:embed="rId2"/>
          <a:stretch>
            <a:fillRect/>
          </a:stretch>
        </p:blipFill>
        <p:spPr>
          <a:xfrm>
            <a:off x="838200" y="2434191"/>
            <a:ext cx="3214977" cy="3256461"/>
          </a:xfrm>
          <a:prstGeom prst="rect">
            <a:avLst/>
          </a:prstGeom>
        </p:spPr>
      </p:pic>
      <p:pic>
        <p:nvPicPr>
          <p:cNvPr id="18" name="Image 17" descr="Une image contenant capture d’écran&#10;&#10;Description générée automatiquement">
            <a:extLst>
              <a:ext uri="{FF2B5EF4-FFF2-40B4-BE49-F238E27FC236}">
                <a16:creationId xmlns:a16="http://schemas.microsoft.com/office/drawing/2014/main" id="{743A007C-03A7-4E0D-A2E1-9C5292538F28}"/>
              </a:ext>
            </a:extLst>
          </p:cNvPr>
          <p:cNvPicPr>
            <a:picLocks noChangeAspect="1"/>
          </p:cNvPicPr>
          <p:nvPr/>
        </p:nvPicPr>
        <p:blipFill>
          <a:blip r:embed="rId3"/>
          <a:stretch>
            <a:fillRect/>
          </a:stretch>
        </p:blipFill>
        <p:spPr>
          <a:xfrm>
            <a:off x="4276844" y="2434191"/>
            <a:ext cx="3563500" cy="4045054"/>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D45419DC-0CA1-47B2-BBA6-C85B5ADF9142}"/>
              </a:ext>
            </a:extLst>
          </p:cNvPr>
          <p:cNvPicPr>
            <a:picLocks noChangeAspect="1"/>
          </p:cNvPicPr>
          <p:nvPr/>
        </p:nvPicPr>
        <p:blipFill>
          <a:blip r:embed="rId4"/>
          <a:stretch>
            <a:fillRect/>
          </a:stretch>
        </p:blipFill>
        <p:spPr>
          <a:xfrm>
            <a:off x="8064011" y="2407574"/>
            <a:ext cx="3618491" cy="3037454"/>
          </a:xfrm>
          <a:prstGeom prst="rect">
            <a:avLst/>
          </a:prstGeom>
        </p:spPr>
      </p:pic>
      <p:sp>
        <p:nvSpPr>
          <p:cNvPr id="21" name="ZoneTexte 20">
            <a:extLst>
              <a:ext uri="{FF2B5EF4-FFF2-40B4-BE49-F238E27FC236}">
                <a16:creationId xmlns:a16="http://schemas.microsoft.com/office/drawing/2014/main" id="{8AE3E874-7EC2-4C59-AED2-13F239204382}"/>
              </a:ext>
            </a:extLst>
          </p:cNvPr>
          <p:cNvSpPr txBox="1"/>
          <p:nvPr/>
        </p:nvSpPr>
        <p:spPr>
          <a:xfrm>
            <a:off x="780010" y="1576577"/>
            <a:ext cx="2832847" cy="830997"/>
          </a:xfrm>
          <a:prstGeom prst="rect">
            <a:avLst/>
          </a:prstGeom>
          <a:noFill/>
        </p:spPr>
        <p:txBody>
          <a:bodyPr wrap="square" rtlCol="0">
            <a:spAutoFit/>
          </a:bodyPr>
          <a:lstStyle/>
          <a:p>
            <a:pPr algn="ctr"/>
            <a:r>
              <a:rPr lang="fr-CA" sz="1600" dirty="0"/>
              <a:t>Brancher la carte à l’ordinateur et choisir le port déterminé à l’étape précédente</a:t>
            </a:r>
          </a:p>
        </p:txBody>
      </p:sp>
      <p:sp>
        <p:nvSpPr>
          <p:cNvPr id="22" name="ZoneTexte 21">
            <a:extLst>
              <a:ext uri="{FF2B5EF4-FFF2-40B4-BE49-F238E27FC236}">
                <a16:creationId xmlns:a16="http://schemas.microsoft.com/office/drawing/2014/main" id="{0FCA87E1-954B-4F7D-9DD6-958D30A977A3}"/>
              </a:ext>
            </a:extLst>
          </p:cNvPr>
          <p:cNvSpPr txBox="1"/>
          <p:nvPr/>
        </p:nvSpPr>
        <p:spPr>
          <a:xfrm>
            <a:off x="4422010" y="1625250"/>
            <a:ext cx="2832847" cy="584775"/>
          </a:xfrm>
          <a:prstGeom prst="rect">
            <a:avLst/>
          </a:prstGeom>
          <a:noFill/>
        </p:spPr>
        <p:txBody>
          <a:bodyPr wrap="square" rtlCol="0">
            <a:spAutoFit/>
          </a:bodyPr>
          <a:lstStyle/>
          <a:p>
            <a:pPr algn="ctr"/>
            <a:r>
              <a:rPr lang="fr-CA" sz="1600" dirty="0"/>
              <a:t>Choisir le modèle de carte «Arduino Nano»</a:t>
            </a:r>
          </a:p>
        </p:txBody>
      </p:sp>
      <p:sp>
        <p:nvSpPr>
          <p:cNvPr id="23" name="ZoneTexte 22">
            <a:extLst>
              <a:ext uri="{FF2B5EF4-FFF2-40B4-BE49-F238E27FC236}">
                <a16:creationId xmlns:a16="http://schemas.microsoft.com/office/drawing/2014/main" id="{01503352-3FDC-47AC-8FEE-0E4F856126DC}"/>
              </a:ext>
            </a:extLst>
          </p:cNvPr>
          <p:cNvSpPr txBox="1"/>
          <p:nvPr/>
        </p:nvSpPr>
        <p:spPr>
          <a:xfrm>
            <a:off x="7733247" y="1710716"/>
            <a:ext cx="2832847" cy="338554"/>
          </a:xfrm>
          <a:prstGeom prst="rect">
            <a:avLst/>
          </a:prstGeom>
          <a:noFill/>
        </p:spPr>
        <p:txBody>
          <a:bodyPr wrap="square" rtlCol="0">
            <a:spAutoFit/>
          </a:bodyPr>
          <a:lstStyle/>
          <a:p>
            <a:pPr algn="ctr"/>
            <a:r>
              <a:rPr lang="fr-CA" sz="1600" dirty="0"/>
              <a:t>Choisir le vieux Bootloader</a:t>
            </a:r>
          </a:p>
        </p:txBody>
      </p:sp>
    </p:spTree>
    <p:extLst>
      <p:ext uri="{BB962C8B-B14F-4D97-AF65-F5344CB8AC3E}">
        <p14:creationId xmlns:p14="http://schemas.microsoft.com/office/powerpoint/2010/main" val="1636096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(1/2)</a:t>
            </a:r>
          </a:p>
        </p:txBody>
      </p:sp>
      <p:grpSp>
        <p:nvGrpSpPr>
          <p:cNvPr id="8" name="Groupe 7">
            <a:extLst>
              <a:ext uri="{FF2B5EF4-FFF2-40B4-BE49-F238E27FC236}">
                <a16:creationId xmlns:a16="http://schemas.microsoft.com/office/drawing/2014/main" id="{8B2FE8BD-4693-41D2-AE45-D46245D6A993}"/>
              </a:ext>
            </a:extLst>
          </p:cNvPr>
          <p:cNvGrpSpPr/>
          <p:nvPr/>
        </p:nvGrpSpPr>
        <p:grpSpPr>
          <a:xfrm>
            <a:off x="4697855" y="2236123"/>
            <a:ext cx="3473046" cy="3963871"/>
            <a:chOff x="5038677" y="1690688"/>
            <a:chExt cx="3950944" cy="4509307"/>
          </a:xfrm>
        </p:grpSpPr>
        <p:pic>
          <p:nvPicPr>
            <p:cNvPr id="4" name="Image 3">
              <a:extLst>
                <a:ext uri="{FF2B5EF4-FFF2-40B4-BE49-F238E27FC236}">
                  <a16:creationId xmlns:a16="http://schemas.microsoft.com/office/drawing/2014/main" id="{642BB726-D241-4C2A-848B-9BB8C88101EE}"/>
                </a:ext>
              </a:extLst>
            </p:cNvPr>
            <p:cNvPicPr>
              <a:picLocks noChangeAspect="1"/>
            </p:cNvPicPr>
            <p:nvPr/>
          </p:nvPicPr>
          <p:blipFill>
            <a:blip r:embed="rId2"/>
            <a:stretch>
              <a:fillRect/>
            </a:stretch>
          </p:blipFill>
          <p:spPr>
            <a:xfrm>
              <a:off x="5038677" y="1690688"/>
              <a:ext cx="3950944" cy="4509307"/>
            </a:xfrm>
            <a:prstGeom prst="rect">
              <a:avLst/>
            </a:prstGeom>
          </p:spPr>
        </p:pic>
        <p:sp>
          <p:nvSpPr>
            <p:cNvPr id="11" name="Rectangle : coins arrondis 10">
              <a:extLst>
                <a:ext uri="{FF2B5EF4-FFF2-40B4-BE49-F238E27FC236}">
                  <a16:creationId xmlns:a16="http://schemas.microsoft.com/office/drawing/2014/main" id="{7F1C6AFA-2115-4531-B771-8CB21BDB83E6}"/>
                </a:ext>
              </a:extLst>
            </p:cNvPr>
            <p:cNvSpPr/>
            <p:nvPr/>
          </p:nvSpPr>
          <p:spPr>
            <a:xfrm>
              <a:off x="6715774" y="5800164"/>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sp>
          <p:nvSpPr>
            <p:cNvPr id="13" name="Rectangle : coins arrondis 12">
              <a:extLst>
                <a:ext uri="{FF2B5EF4-FFF2-40B4-BE49-F238E27FC236}">
                  <a16:creationId xmlns:a16="http://schemas.microsoft.com/office/drawing/2014/main" id="{B08BDAF0-FDFE-41B3-A4C2-8C37E70906F7}"/>
                </a:ext>
              </a:extLst>
            </p:cNvPr>
            <p:cNvSpPr/>
            <p:nvPr/>
          </p:nvSpPr>
          <p:spPr>
            <a:xfrm>
              <a:off x="5129667" y="2120397"/>
              <a:ext cx="2072245"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6" name="Groupe 5">
            <a:extLst>
              <a:ext uri="{FF2B5EF4-FFF2-40B4-BE49-F238E27FC236}">
                <a16:creationId xmlns:a16="http://schemas.microsoft.com/office/drawing/2014/main" id="{CC231A9E-4E48-4545-8BC5-CF7E40F483B1}"/>
              </a:ext>
            </a:extLst>
          </p:cNvPr>
          <p:cNvGrpSpPr/>
          <p:nvPr/>
        </p:nvGrpSpPr>
        <p:grpSpPr>
          <a:xfrm>
            <a:off x="682367" y="1937102"/>
            <a:ext cx="3897099" cy="3963871"/>
            <a:chOff x="688922" y="1690687"/>
            <a:chExt cx="4433347" cy="4509307"/>
          </a:xfrm>
        </p:grpSpPr>
        <p:pic>
          <p:nvPicPr>
            <p:cNvPr id="3" name="Image 2">
              <a:extLst>
                <a:ext uri="{FF2B5EF4-FFF2-40B4-BE49-F238E27FC236}">
                  <a16:creationId xmlns:a16="http://schemas.microsoft.com/office/drawing/2014/main" id="{D047EF52-7C72-495F-AEFF-300FC1D44CB9}"/>
                </a:ext>
              </a:extLst>
            </p:cNvPr>
            <p:cNvPicPr>
              <a:picLocks noChangeAspect="1"/>
            </p:cNvPicPr>
            <p:nvPr/>
          </p:nvPicPr>
          <p:blipFill>
            <a:blip r:embed="rId3"/>
            <a:stretch>
              <a:fillRect/>
            </a:stretch>
          </p:blipFill>
          <p:spPr>
            <a:xfrm>
              <a:off x="688922" y="1690687"/>
              <a:ext cx="4433347" cy="4509307"/>
            </a:xfrm>
            <a:prstGeom prst="rect">
              <a:avLst/>
            </a:prstGeom>
          </p:spPr>
        </p:pic>
        <p:sp>
          <p:nvSpPr>
            <p:cNvPr id="14" name="Rectangle : coins arrondis 13">
              <a:extLst>
                <a:ext uri="{FF2B5EF4-FFF2-40B4-BE49-F238E27FC236}">
                  <a16:creationId xmlns:a16="http://schemas.microsoft.com/office/drawing/2014/main" id="{F5027C39-AA16-4DD4-917C-1B6CFAA0D6EF}"/>
                </a:ext>
              </a:extLst>
            </p:cNvPr>
            <p:cNvSpPr/>
            <p:nvPr/>
          </p:nvSpPr>
          <p:spPr>
            <a:xfrm>
              <a:off x="3759692" y="3229085"/>
              <a:ext cx="1278986" cy="399829"/>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grpSp>
        <p:nvGrpSpPr>
          <p:cNvPr id="9" name="Groupe 8">
            <a:extLst>
              <a:ext uri="{FF2B5EF4-FFF2-40B4-BE49-F238E27FC236}">
                <a16:creationId xmlns:a16="http://schemas.microsoft.com/office/drawing/2014/main" id="{EA21EE1D-B376-4C73-8D4B-2DD8E456048F}"/>
              </a:ext>
            </a:extLst>
          </p:cNvPr>
          <p:cNvGrpSpPr/>
          <p:nvPr/>
        </p:nvGrpSpPr>
        <p:grpSpPr>
          <a:xfrm>
            <a:off x="8395320" y="1330037"/>
            <a:ext cx="3350709" cy="3963870"/>
            <a:chOff x="8395320" y="2236124"/>
            <a:chExt cx="3350709" cy="3963870"/>
          </a:xfrm>
        </p:grpSpPr>
        <p:pic>
          <p:nvPicPr>
            <p:cNvPr id="5" name="Image 4">
              <a:extLst>
                <a:ext uri="{FF2B5EF4-FFF2-40B4-BE49-F238E27FC236}">
                  <a16:creationId xmlns:a16="http://schemas.microsoft.com/office/drawing/2014/main" id="{93ED5F51-A557-4AAA-B43F-8B7C267E12D2}"/>
                </a:ext>
              </a:extLst>
            </p:cNvPr>
            <p:cNvPicPr>
              <a:picLocks noChangeAspect="1"/>
            </p:cNvPicPr>
            <p:nvPr/>
          </p:nvPicPr>
          <p:blipFill>
            <a:blip r:embed="rId4"/>
            <a:stretch>
              <a:fillRect/>
            </a:stretch>
          </p:blipFill>
          <p:spPr>
            <a:xfrm>
              <a:off x="8395320" y="2236124"/>
              <a:ext cx="3350709" cy="3963870"/>
            </a:xfrm>
            <a:prstGeom prst="rect">
              <a:avLst/>
            </a:prstGeom>
          </p:spPr>
        </p:pic>
        <p:sp>
          <p:nvSpPr>
            <p:cNvPr id="19" name="Rectangle : coins arrondis 18">
              <a:extLst>
                <a:ext uri="{FF2B5EF4-FFF2-40B4-BE49-F238E27FC236}">
                  <a16:creationId xmlns:a16="http://schemas.microsoft.com/office/drawing/2014/main" id="{D8C3A275-2A8B-44DD-A7D8-BF07857EC0EE}"/>
                </a:ext>
              </a:extLst>
            </p:cNvPr>
            <p:cNvSpPr/>
            <p:nvPr/>
          </p:nvSpPr>
          <p:spPr>
            <a:xfrm>
              <a:off x="8461823" y="5227842"/>
              <a:ext cx="1164316" cy="35146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bg1"/>
                </a:solidFill>
                <a:highlight>
                  <a:srgbClr val="000000"/>
                </a:highlight>
              </a:endParaRPr>
            </a:p>
          </p:txBody>
        </p:sp>
      </p:grpSp>
    </p:spTree>
    <p:extLst>
      <p:ext uri="{BB962C8B-B14F-4D97-AF65-F5344CB8AC3E}">
        <p14:creationId xmlns:p14="http://schemas.microsoft.com/office/powerpoint/2010/main" val="2111529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80958-72C9-41FD-A195-0CC99451E490}"/>
              </a:ext>
            </a:extLst>
          </p:cNvPr>
          <p:cNvSpPr>
            <a:spLocks noGrp="1"/>
          </p:cNvSpPr>
          <p:nvPr>
            <p:ph type="title"/>
          </p:nvPr>
        </p:nvSpPr>
        <p:spPr/>
        <p:txBody>
          <a:bodyPr/>
          <a:lstStyle/>
          <a:p>
            <a:r>
              <a:rPr lang="fr-CA" dirty="0"/>
              <a:t>TESTER LA CONFIGURATION (2/2)</a:t>
            </a:r>
          </a:p>
        </p:txBody>
      </p:sp>
      <p:pic>
        <p:nvPicPr>
          <p:cNvPr id="10" name="Image 9">
            <a:extLst>
              <a:ext uri="{FF2B5EF4-FFF2-40B4-BE49-F238E27FC236}">
                <a16:creationId xmlns:a16="http://schemas.microsoft.com/office/drawing/2014/main" id="{F3A4E2AD-BCE8-4DE1-9102-78704568DDD1}"/>
              </a:ext>
            </a:extLst>
          </p:cNvPr>
          <p:cNvPicPr>
            <a:picLocks noChangeAspect="1"/>
          </p:cNvPicPr>
          <p:nvPr/>
        </p:nvPicPr>
        <p:blipFill>
          <a:blip r:embed="rId2"/>
          <a:stretch>
            <a:fillRect/>
          </a:stretch>
        </p:blipFill>
        <p:spPr>
          <a:xfrm rot="10800000">
            <a:off x="1109749" y="1378980"/>
            <a:ext cx="6059978" cy="5263524"/>
          </a:xfrm>
          <a:prstGeom prst="rect">
            <a:avLst/>
          </a:prstGeom>
        </p:spPr>
      </p:pic>
      <p:cxnSp>
        <p:nvCxnSpPr>
          <p:cNvPr id="15" name="Connecteur droit avec flèche 14">
            <a:extLst>
              <a:ext uri="{FF2B5EF4-FFF2-40B4-BE49-F238E27FC236}">
                <a16:creationId xmlns:a16="http://schemas.microsoft.com/office/drawing/2014/main" id="{CCCA29B8-3655-434D-80C2-10393F14D83B}"/>
              </a:ext>
            </a:extLst>
          </p:cNvPr>
          <p:cNvCxnSpPr>
            <a:cxnSpLocks/>
          </p:cNvCxnSpPr>
          <p:nvPr/>
        </p:nvCxnSpPr>
        <p:spPr>
          <a:xfrm flipH="1">
            <a:off x="6010103" y="4264429"/>
            <a:ext cx="206986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9EFB9C5-D2D7-42A8-B4BE-00A679741F27}"/>
              </a:ext>
            </a:extLst>
          </p:cNvPr>
          <p:cNvSpPr txBox="1"/>
          <p:nvPr/>
        </p:nvSpPr>
        <p:spPr>
          <a:xfrm>
            <a:off x="8138160" y="3910486"/>
            <a:ext cx="3316778" cy="707886"/>
          </a:xfrm>
          <a:prstGeom prst="rect">
            <a:avLst/>
          </a:prstGeom>
          <a:noFill/>
        </p:spPr>
        <p:txBody>
          <a:bodyPr wrap="square" rtlCol="0">
            <a:spAutoFit/>
          </a:bodyPr>
          <a:lstStyle/>
          <a:p>
            <a:r>
              <a:rPr lang="en-CA" sz="2000" dirty="0"/>
              <a:t>La petite DEL </a:t>
            </a:r>
            <a:r>
              <a:rPr lang="en-CA" sz="2000" dirty="0" err="1"/>
              <a:t>bleue</a:t>
            </a:r>
            <a:r>
              <a:rPr lang="en-CA" sz="2000" dirty="0"/>
              <a:t> </a:t>
            </a:r>
            <a:r>
              <a:rPr lang="en-CA" sz="2000" dirty="0" err="1"/>
              <a:t>étiquettée</a:t>
            </a:r>
            <a:r>
              <a:rPr lang="en-CA" sz="2000" dirty="0"/>
              <a:t> avec un «L» </a:t>
            </a:r>
            <a:r>
              <a:rPr lang="en-CA" sz="2000" dirty="0" err="1"/>
              <a:t>devrait</a:t>
            </a:r>
            <a:r>
              <a:rPr lang="en-CA" sz="2000" dirty="0"/>
              <a:t> </a:t>
            </a:r>
            <a:r>
              <a:rPr lang="en-CA" sz="2000" dirty="0" err="1"/>
              <a:t>clignoter</a:t>
            </a:r>
            <a:r>
              <a:rPr lang="en-CA" sz="2000" dirty="0"/>
              <a:t>. </a:t>
            </a:r>
            <a:endParaRPr lang="fr-CA" sz="2000" dirty="0"/>
          </a:p>
        </p:txBody>
      </p:sp>
    </p:spTree>
    <p:extLst>
      <p:ext uri="{BB962C8B-B14F-4D97-AF65-F5344CB8AC3E}">
        <p14:creationId xmlns:p14="http://schemas.microsoft.com/office/powerpoint/2010/main" val="2885462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a:latin typeface="+mj-lt"/>
                <a:ea typeface="+mj-ea"/>
                <a:cs typeface="Gill Sans" panose="020B0502020104020203" pitchFamily="34" charset="-79"/>
              </a:rPr>
              <a:t>LE DÉROULEMENT DU PROGRAMME</a:t>
            </a:r>
          </a:p>
        </p:txBody>
      </p:sp>
      <p:pic>
        <p:nvPicPr>
          <p:cNvPr id="4" name="Espace réservé du contenu 3">
            <a:extLst>
              <a:ext uri="{FF2B5EF4-FFF2-40B4-BE49-F238E27FC236}">
                <a16:creationId xmlns:a16="http://schemas.microsoft.com/office/drawing/2014/main" id="{326F82BE-30DA-4E8C-B4A5-6C9C9DD9F5C7}"/>
              </a:ext>
            </a:extLst>
          </p:cNvPr>
          <p:cNvPicPr>
            <a:picLocks noGrp="1" noChangeAspect="1"/>
          </p:cNvPicPr>
          <p:nvPr>
            <p:ph sz="half" idx="2"/>
          </p:nvPr>
        </p:nvPicPr>
        <p:blipFill>
          <a:blip r:embed="rId2"/>
          <a:stretch>
            <a:fillRect/>
          </a:stretch>
        </p:blipFill>
        <p:spPr>
          <a:xfrm>
            <a:off x="864200" y="1885361"/>
            <a:ext cx="5108963" cy="4304302"/>
          </a:xfrm>
          <a:prstGeom prst="rect">
            <a:avLst/>
          </a:prstGeom>
          <a:noFill/>
        </p:spPr>
      </p:pic>
      <p:sp>
        <p:nvSpPr>
          <p:cNvPr id="6" name="Rectangle 5">
            <a:extLst>
              <a:ext uri="{FF2B5EF4-FFF2-40B4-BE49-F238E27FC236}">
                <a16:creationId xmlns:a16="http://schemas.microsoft.com/office/drawing/2014/main" id="{13E3183C-A5A2-4173-8FEC-7FFFEED0977C}"/>
              </a:ext>
            </a:extLst>
          </p:cNvPr>
          <p:cNvSpPr/>
          <p:nvPr/>
        </p:nvSpPr>
        <p:spPr>
          <a:xfrm>
            <a:off x="6172200" y="1885361"/>
            <a:ext cx="5183188" cy="4304302"/>
          </a:xfrm>
          <a:prstGeom prst="rect">
            <a:avLst/>
          </a:prstGeom>
        </p:spPr>
        <p:txBody>
          <a:bodyPr vert="horz" lIns="91440" tIns="45720" rIns="91440" bIns="45720" rtlCol="0">
            <a:normAutofit/>
          </a:bodyPr>
          <a:lstStyle/>
          <a:p>
            <a:pPr>
              <a:lnSpc>
                <a:spcPct val="90000"/>
              </a:lnSpc>
              <a:spcAft>
                <a:spcPts val="600"/>
              </a:spcAft>
            </a:pPr>
            <a:r>
              <a:rPr lang="fr-FR" sz="2000" dirty="0">
                <a:solidFill>
                  <a:schemeClr val="tx2"/>
                </a:solidFill>
              </a:rPr>
              <a:t>Le programme se déroule de la façon suivante :</a:t>
            </a:r>
          </a:p>
          <a:p>
            <a:pPr>
              <a:lnSpc>
                <a:spcPct val="90000"/>
              </a:lnSpc>
              <a:spcAft>
                <a:spcPts val="600"/>
              </a:spcAft>
            </a:pPr>
            <a:r>
              <a:rPr lang="fr-FR" sz="2000" dirty="0">
                <a:solidFill>
                  <a:schemeClr val="tx2"/>
                </a:solidFill>
              </a:rPr>
              <a:t>1. Prise en compte des instructions de la partie déclarative</a:t>
            </a:r>
          </a:p>
          <a:p>
            <a:pPr>
              <a:lnSpc>
                <a:spcPct val="90000"/>
              </a:lnSpc>
              <a:spcAft>
                <a:spcPts val="600"/>
              </a:spcAft>
            </a:pPr>
            <a:r>
              <a:rPr lang="fr-FR" sz="2000" dirty="0">
                <a:solidFill>
                  <a:schemeClr val="tx2"/>
                </a:solidFill>
              </a:rPr>
              <a:t>2. Exécution au démarrage de la partie configuration définie par la fonction setup(),</a:t>
            </a:r>
          </a:p>
          <a:p>
            <a:pPr>
              <a:lnSpc>
                <a:spcPct val="90000"/>
              </a:lnSpc>
              <a:spcAft>
                <a:spcPts val="600"/>
              </a:spcAft>
            </a:pPr>
            <a:r>
              <a:rPr lang="fr-FR" sz="2000" dirty="0">
                <a:solidFill>
                  <a:schemeClr val="tx2"/>
                </a:solidFill>
              </a:rPr>
              <a:t>3. Exécution de la boucle par la fonction </a:t>
            </a:r>
            <a:r>
              <a:rPr lang="fr-FR" sz="2000" dirty="0" err="1">
                <a:solidFill>
                  <a:schemeClr val="tx2"/>
                </a:solidFill>
              </a:rPr>
              <a:t>loop</a:t>
            </a:r>
            <a:r>
              <a:rPr lang="fr-FR" sz="2000" dirty="0">
                <a:solidFill>
                  <a:schemeClr val="tx2"/>
                </a:solidFill>
              </a:rPr>
              <a:t>(). Cette boucle s’exécute indéfiniment et le plus rapidement possible.</a:t>
            </a:r>
          </a:p>
        </p:txBody>
      </p:sp>
    </p:spTree>
    <p:extLst>
      <p:ext uri="{BB962C8B-B14F-4D97-AF65-F5344CB8AC3E}">
        <p14:creationId xmlns:p14="http://schemas.microsoft.com/office/powerpoint/2010/main" val="95760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 </a:t>
            </a:r>
            <a:r>
              <a:rPr lang="fr-FR" dirty="0"/>
              <a:t>CODE MINIMAL</a:t>
            </a:r>
            <a:endParaRPr lang="fr-FR" b="1" i="0" kern="1200" spc="-150" dirty="0">
              <a:latin typeface="+mj-lt"/>
              <a:ea typeface="+mj-ea"/>
              <a:cs typeface="Gill Sans" panose="020B0502020104020203" pitchFamily="34" charset="-79"/>
            </a:endParaRPr>
          </a:p>
        </p:txBody>
      </p:sp>
      <p:sp>
        <p:nvSpPr>
          <p:cNvPr id="5" name="Espace réservé du contenu 4">
            <a:extLst>
              <a:ext uri="{FF2B5EF4-FFF2-40B4-BE49-F238E27FC236}">
                <a16:creationId xmlns:a16="http://schemas.microsoft.com/office/drawing/2014/main" id="{0FB577E3-9257-4B8F-9B58-6E4C8E98C997}"/>
              </a:ext>
            </a:extLst>
          </p:cNvPr>
          <p:cNvSpPr>
            <a:spLocks noGrp="1"/>
          </p:cNvSpPr>
          <p:nvPr>
            <p:ph sz="half" idx="2"/>
          </p:nvPr>
        </p:nvSpPr>
        <p:spPr>
          <a:xfrm>
            <a:off x="888092" y="2034989"/>
            <a:ext cx="6690565" cy="1557932"/>
          </a:xfrm>
        </p:spPr>
        <p:txBody>
          <a:bodyPr>
            <a:normAutofit/>
          </a:bodyPr>
          <a:lstStyle/>
          <a:p>
            <a:pPr marL="0" indent="0">
              <a:buNone/>
            </a:pPr>
            <a:r>
              <a:rPr lang="fr-CA" sz="1400" dirty="0"/>
              <a:t>La fonction setup() est appelée une seule fois lorsque le programme commence. C'est pourquoi c'est dans cette fonction que l'on va écrire le code qui n'a besoin d'être exécuté qu’une seule fois. On appelle cette fonction : "fonction d'initialisation". On y retrouvera la mise en place des différentes sorties et quelques autres réglages.</a:t>
            </a:r>
          </a:p>
          <a:p>
            <a:pPr marL="0" indent="0">
              <a:buNone/>
            </a:pPr>
            <a:r>
              <a:rPr lang="fr-CA" sz="1400" dirty="0"/>
              <a:t>Une fois que l'on a initialisé le programme, il faut ensuite créer le «cœur» du programme, autrement dit le programme en lui même.</a:t>
            </a:r>
          </a:p>
        </p:txBody>
      </p:sp>
      <p:pic>
        <p:nvPicPr>
          <p:cNvPr id="7" name="Image 6">
            <a:extLst>
              <a:ext uri="{FF2B5EF4-FFF2-40B4-BE49-F238E27FC236}">
                <a16:creationId xmlns:a16="http://schemas.microsoft.com/office/drawing/2014/main" id="{B3A6F94E-B80C-4A97-913F-8428053DE1B1}"/>
              </a:ext>
            </a:extLst>
          </p:cNvPr>
          <p:cNvPicPr>
            <a:picLocks noChangeAspect="1"/>
          </p:cNvPicPr>
          <p:nvPr/>
        </p:nvPicPr>
        <p:blipFill>
          <a:blip r:embed="rId2"/>
          <a:stretch>
            <a:fillRect/>
          </a:stretch>
        </p:blipFill>
        <p:spPr>
          <a:xfrm>
            <a:off x="7626960" y="1537987"/>
            <a:ext cx="3953860" cy="4824360"/>
          </a:xfrm>
          <a:prstGeom prst="rect">
            <a:avLst/>
          </a:prstGeom>
        </p:spPr>
      </p:pic>
      <p:sp>
        <p:nvSpPr>
          <p:cNvPr id="6" name="Espace réservé du contenu 4">
            <a:extLst>
              <a:ext uri="{FF2B5EF4-FFF2-40B4-BE49-F238E27FC236}">
                <a16:creationId xmlns:a16="http://schemas.microsoft.com/office/drawing/2014/main" id="{E3455269-DA88-42B2-88A8-82452FC9BF4E}"/>
              </a:ext>
            </a:extLst>
          </p:cNvPr>
          <p:cNvSpPr txBox="1">
            <a:spLocks/>
          </p:cNvSpPr>
          <p:nvPr/>
        </p:nvSpPr>
        <p:spPr>
          <a:xfrm>
            <a:off x="838200" y="4044045"/>
            <a:ext cx="6690565" cy="1557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sz="1400" dirty="0"/>
              <a:t>C'est donc dans </a:t>
            </a:r>
            <a:r>
              <a:rPr lang="fr-CA" sz="1400" dirty="0" err="1"/>
              <a:t>cetlate</a:t>
            </a:r>
            <a:r>
              <a:rPr lang="fr-CA" sz="1400" dirty="0"/>
              <a:t> fonction </a:t>
            </a:r>
            <a:r>
              <a:rPr lang="fr-CA" sz="1400" dirty="0" err="1"/>
              <a:t>loop</a:t>
            </a:r>
            <a:r>
              <a:rPr lang="fr-CA" sz="1400" dirty="0"/>
              <a:t>() que l’on va écrire le contenu du programme. Il faut savoir que cette fonction est appelée en permanence, c'est-à-dire qu'elle est exécutée une fois, puis lorsque son exécution est terminée, on la réexécute, encore et encore. O parle de boucle infinie.</a:t>
            </a:r>
          </a:p>
        </p:txBody>
      </p:sp>
    </p:spTree>
    <p:extLst>
      <p:ext uri="{BB962C8B-B14F-4D97-AF65-F5344CB8AC3E}">
        <p14:creationId xmlns:p14="http://schemas.microsoft.com/office/powerpoint/2010/main" val="271462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3784733"/>
            <a:ext cx="3932237" cy="1868896"/>
          </a:xfrm>
        </p:spPr>
        <p:txBody>
          <a:bodyPr anchor="b">
            <a:normAutofit/>
          </a:bodyPr>
          <a:lstStyle/>
          <a:p>
            <a:r>
              <a:rPr lang="en-US" sz="4000" dirty="0"/>
              <a:t>Simple Weather Forecast Device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5653629"/>
            <a:ext cx="3932237" cy="830997"/>
          </a:xfrm>
          <a:prstGeom prst="rect">
            <a:avLst/>
          </a:prstGeom>
          <a:solidFill>
            <a:schemeClr val="bg2"/>
          </a:solidFill>
        </p:spPr>
        <p:txBody>
          <a:bodyPr wrap="square">
            <a:spAutoFit/>
          </a:bodyPr>
          <a:lstStyle/>
          <a:p>
            <a:r>
              <a:rPr lang="fr-CA" sz="1200" dirty="0">
                <a:hlinkClick r:id="rId2"/>
              </a:rPr>
              <a:t>https://create.arduino.cc/projecthub/mircemk/diy-simple-weather-forecast-device-7e5538?ref=platform&amp;ref_id=424_trending__beginner_&amp;offset=14</a:t>
            </a:r>
            <a:endParaRPr lang="fr-CA" sz="1200" dirty="0"/>
          </a:p>
        </p:txBody>
      </p:sp>
      <p:pic>
        <p:nvPicPr>
          <p:cNvPr id="7" name="Image 6">
            <a:extLst>
              <a:ext uri="{FF2B5EF4-FFF2-40B4-BE49-F238E27FC236}">
                <a16:creationId xmlns:a16="http://schemas.microsoft.com/office/drawing/2014/main" id="{5F12E3C2-3C58-4760-ACDA-A43A29E7B6AD}"/>
              </a:ext>
            </a:extLst>
          </p:cNvPr>
          <p:cNvPicPr>
            <a:picLocks noChangeAspect="1"/>
          </p:cNvPicPr>
          <p:nvPr/>
        </p:nvPicPr>
        <p:blipFill>
          <a:blip r:embed="rId3"/>
          <a:stretch>
            <a:fillRect/>
          </a:stretch>
        </p:blipFill>
        <p:spPr>
          <a:xfrm>
            <a:off x="6149142" y="3344781"/>
            <a:ext cx="4100884" cy="3094251"/>
          </a:xfrm>
          <a:prstGeom prst="rect">
            <a:avLst/>
          </a:prstGeom>
        </p:spPr>
      </p:pic>
      <p:pic>
        <p:nvPicPr>
          <p:cNvPr id="10" name="Image 9">
            <a:extLst>
              <a:ext uri="{FF2B5EF4-FFF2-40B4-BE49-F238E27FC236}">
                <a16:creationId xmlns:a16="http://schemas.microsoft.com/office/drawing/2014/main" id="{FB5734C1-3955-4A66-8E8C-294B44814EC4}"/>
              </a:ext>
            </a:extLst>
          </p:cNvPr>
          <p:cNvPicPr>
            <a:picLocks noChangeAspect="1"/>
          </p:cNvPicPr>
          <p:nvPr/>
        </p:nvPicPr>
        <p:blipFill>
          <a:blip r:embed="rId4"/>
          <a:stretch>
            <a:fillRect/>
          </a:stretch>
        </p:blipFill>
        <p:spPr>
          <a:xfrm>
            <a:off x="6096000" y="583239"/>
            <a:ext cx="4207167" cy="2590017"/>
          </a:xfrm>
          <a:prstGeom prst="rect">
            <a:avLst/>
          </a:prstGeom>
        </p:spPr>
      </p:pic>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https://www.reddit.com/r/arduino/comments/p5klmp/without_any_electrical_knowledge_i_have_made_this/</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Piano </a:t>
            </a:r>
            <a:r>
              <a:rPr lang="en-US" sz="4000" dirty="0" err="1"/>
              <a:t>illuminé</a:t>
            </a:r>
            <a:endParaRPr lang="en-US" sz="4000" dirty="0"/>
          </a:p>
        </p:txBody>
      </p:sp>
    </p:spTree>
    <p:extLst>
      <p:ext uri="{BB962C8B-B14F-4D97-AF65-F5344CB8AC3E}">
        <p14:creationId xmlns:p14="http://schemas.microsoft.com/office/powerpoint/2010/main" val="1701629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2617874"/>
            <a:ext cx="4663237" cy="1325563"/>
          </a:xfrm>
        </p:spPr>
        <p:txBody>
          <a:bodyPr vert="horz" lIns="91440" tIns="45720" rIns="91440" bIns="45720" rtlCol="0" anchor="ctr">
            <a:normAutofit/>
          </a:bodyPr>
          <a:lstStyle/>
          <a:p>
            <a:r>
              <a:rPr lang="fr-FR" b="1" i="0" kern="1200" spc="-150" dirty="0">
                <a:latin typeface="+mj-lt"/>
                <a:ea typeface="+mj-ea"/>
                <a:cs typeface="Gill Sans" panose="020B0502020104020203" pitchFamily="34" charset="-79"/>
              </a:rPr>
              <a:t>LES INSTRUCTIONS</a:t>
            </a:r>
          </a:p>
        </p:txBody>
      </p:sp>
      <p:grpSp>
        <p:nvGrpSpPr>
          <p:cNvPr id="9" name="Groupe 8">
            <a:extLst>
              <a:ext uri="{FF2B5EF4-FFF2-40B4-BE49-F238E27FC236}">
                <a16:creationId xmlns:a16="http://schemas.microsoft.com/office/drawing/2014/main" id="{9976367A-35E1-420B-8FC4-110B806DAF35}"/>
              </a:ext>
            </a:extLst>
          </p:cNvPr>
          <p:cNvGrpSpPr/>
          <p:nvPr/>
        </p:nvGrpSpPr>
        <p:grpSpPr>
          <a:xfrm>
            <a:off x="5626381" y="533317"/>
            <a:ext cx="5870120" cy="6113291"/>
            <a:chOff x="5701196" y="533318"/>
            <a:chExt cx="5356367" cy="5578256"/>
          </a:xfrm>
        </p:grpSpPr>
        <p:pic>
          <p:nvPicPr>
            <p:cNvPr id="6" name="Image 5">
              <a:extLst>
                <a:ext uri="{FF2B5EF4-FFF2-40B4-BE49-F238E27FC236}">
                  <a16:creationId xmlns:a16="http://schemas.microsoft.com/office/drawing/2014/main" id="{8F34318D-4374-4D9A-B62D-D6E27551A120}"/>
                </a:ext>
              </a:extLst>
            </p:cNvPr>
            <p:cNvPicPr>
              <a:picLocks noChangeAspect="1"/>
            </p:cNvPicPr>
            <p:nvPr/>
          </p:nvPicPr>
          <p:blipFill>
            <a:blip r:embed="rId2"/>
            <a:stretch>
              <a:fillRect/>
            </a:stretch>
          </p:blipFill>
          <p:spPr>
            <a:xfrm>
              <a:off x="5701197" y="533318"/>
              <a:ext cx="5356366" cy="4188312"/>
            </a:xfrm>
            <a:prstGeom prst="rect">
              <a:avLst/>
            </a:prstGeom>
          </p:spPr>
        </p:pic>
        <p:pic>
          <p:nvPicPr>
            <p:cNvPr id="8" name="Image 7">
              <a:extLst>
                <a:ext uri="{FF2B5EF4-FFF2-40B4-BE49-F238E27FC236}">
                  <a16:creationId xmlns:a16="http://schemas.microsoft.com/office/drawing/2014/main" id="{99097825-D27B-447D-8F81-85B1D85785A5}"/>
                </a:ext>
              </a:extLst>
            </p:cNvPr>
            <p:cNvPicPr>
              <a:picLocks noChangeAspect="1"/>
            </p:cNvPicPr>
            <p:nvPr/>
          </p:nvPicPr>
          <p:blipFill>
            <a:blip r:embed="rId3"/>
            <a:stretch>
              <a:fillRect/>
            </a:stretch>
          </p:blipFill>
          <p:spPr>
            <a:xfrm>
              <a:off x="5701196" y="4721630"/>
              <a:ext cx="5356365" cy="1389944"/>
            </a:xfrm>
            <a:prstGeom prst="rect">
              <a:avLst/>
            </a:prstGeom>
          </p:spPr>
        </p:pic>
      </p:grpSp>
    </p:spTree>
    <p:extLst>
      <p:ext uri="{BB962C8B-B14F-4D97-AF65-F5344CB8AC3E}">
        <p14:creationId xmlns:p14="http://schemas.microsoft.com/office/powerpoint/2010/main" val="1334202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A4EED-BD76-42A7-9C02-042195C34083}"/>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fr-FR" sz="5400" b="1" i="0" kern="1200" spc="-150" dirty="0">
                <a:latin typeface="+mj-lt"/>
                <a:ea typeface="+mj-ea"/>
                <a:cs typeface="Gill Sans" panose="020B0502020104020203" pitchFamily="34" charset="-79"/>
              </a:rPr>
              <a:t>ANALYSE DU CODE BLINK</a:t>
            </a:r>
          </a:p>
        </p:txBody>
      </p:sp>
      <p:sp>
        <p:nvSpPr>
          <p:cNvPr id="9" name="Rectangle 8">
            <a:extLst>
              <a:ext uri="{FF2B5EF4-FFF2-40B4-BE49-F238E27FC236}">
                <a16:creationId xmlns:a16="http://schemas.microsoft.com/office/drawing/2014/main" id="{905FCF9E-7880-4275-8FCC-FFB309085038}"/>
              </a:ext>
            </a:extLst>
          </p:cNvPr>
          <p:cNvSpPr/>
          <p:nvPr/>
        </p:nvSpPr>
        <p:spPr>
          <a:xfrm>
            <a:off x="5556554" y="1524000"/>
            <a:ext cx="6124458" cy="496887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fr-FR" sz="1400" dirty="0">
                <a:solidFill>
                  <a:schemeClr val="tx2"/>
                </a:solidFill>
              </a:rPr>
              <a:t>La ligne </a:t>
            </a:r>
            <a:r>
              <a:rPr lang="fr-FR" sz="1400" dirty="0" err="1">
                <a:solidFill>
                  <a:schemeClr val="tx2"/>
                </a:solidFill>
              </a:rPr>
              <a:t>pinMode</a:t>
            </a:r>
            <a:r>
              <a:rPr lang="fr-FR" sz="1400" dirty="0">
                <a:solidFill>
                  <a:schemeClr val="tx2"/>
                </a:solidFill>
              </a:rPr>
              <a:t>(LED_BUILTIN, OUTPUT); initialise la broche LED_BUILTIN de la carte comme sortie, c'est-à-dire que des données seront envoyées depuis le microcontrôleur vers cette broche (on va envoyer de l'électricité).</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HIGH);, le microcontrôleur connecte la broche LED_BUILTIN au +5V ce qui a pour effet d'allumer la DEL (de l'électricité sort de la broche LED_BUILTIN ).</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de ne rien faire pendant 500 millisecondes, soit ½ seconde.</a:t>
            </a:r>
          </a:p>
          <a:p>
            <a:pPr indent="-228600">
              <a:lnSpc>
                <a:spcPct val="90000"/>
              </a:lnSpc>
              <a:spcAft>
                <a:spcPts val="600"/>
              </a:spcAft>
              <a:buFont typeface="Arial" panose="020B0604020202020204" pitchFamily="34" charset="0"/>
              <a:buChar char="•"/>
            </a:pPr>
            <a:r>
              <a:rPr lang="fr-FR" sz="1400" dirty="0">
                <a:solidFill>
                  <a:schemeClr val="tx2"/>
                </a:solidFill>
              </a:rPr>
              <a:t>Avec l'instruction </a:t>
            </a:r>
            <a:r>
              <a:rPr lang="fr-FR" sz="1400" dirty="0" err="1">
                <a:solidFill>
                  <a:schemeClr val="tx2"/>
                </a:solidFill>
              </a:rPr>
              <a:t>digitalWrite</a:t>
            </a:r>
            <a:r>
              <a:rPr lang="fr-FR" sz="1400" dirty="0">
                <a:solidFill>
                  <a:schemeClr val="tx2"/>
                </a:solidFill>
              </a:rPr>
              <a:t>(LED_BUILTIN, LOW);, le microcontrôleur connecte la broche LED_BUILTIN au 0V ce qui a pour effet d'éteindre la DEL (on coupe l'alimentation en électricité).</a:t>
            </a:r>
          </a:p>
          <a:p>
            <a:pPr indent="-228600">
              <a:lnSpc>
                <a:spcPct val="90000"/>
              </a:lnSpc>
              <a:spcAft>
                <a:spcPts val="600"/>
              </a:spcAft>
              <a:buFont typeface="Arial" panose="020B0604020202020204" pitchFamily="34" charset="0"/>
              <a:buChar char="•"/>
            </a:pPr>
            <a:r>
              <a:rPr lang="fr-FR" sz="1400" dirty="0">
                <a:solidFill>
                  <a:schemeClr val="tx2"/>
                </a:solidFill>
              </a:rPr>
              <a:t>L'instruction </a:t>
            </a:r>
            <a:r>
              <a:rPr lang="fr-FR" sz="1400" dirty="0" err="1">
                <a:solidFill>
                  <a:schemeClr val="tx2"/>
                </a:solidFill>
              </a:rPr>
              <a:t>delay</a:t>
            </a:r>
            <a:r>
              <a:rPr lang="fr-FR" sz="1400" dirty="0">
                <a:solidFill>
                  <a:schemeClr val="tx2"/>
                </a:solidFill>
              </a:rPr>
              <a:t>(500); indique au microcontrôleur à nouveau de ne rien faire pendant 500ms soit ½ seconde.</a:t>
            </a:r>
          </a:p>
          <a:p>
            <a:pPr indent="-228600">
              <a:lnSpc>
                <a:spcPct val="90000"/>
              </a:lnSpc>
              <a:spcAft>
                <a:spcPts val="600"/>
              </a:spcAft>
              <a:buFont typeface="Arial" panose="020B0604020202020204" pitchFamily="34" charset="0"/>
              <a:buChar char="•"/>
            </a:pPr>
            <a:r>
              <a:rPr lang="fr-FR" sz="1400" dirty="0">
                <a:solidFill>
                  <a:schemeClr val="tx2"/>
                </a:solidFill>
              </a:rPr>
              <a:t>Le résultat est donc que la DEL s'allume pendant ½ seconde, puis s'éteint pendant une ½ seconde puis s'allume pendant ½ seconde... elle clignote donc.</a:t>
            </a:r>
          </a:p>
          <a:p>
            <a:pPr indent="-228600">
              <a:lnSpc>
                <a:spcPct val="90000"/>
              </a:lnSpc>
              <a:spcAft>
                <a:spcPts val="600"/>
              </a:spcAft>
              <a:buFont typeface="Arial" panose="020B0604020202020204" pitchFamily="34" charset="0"/>
              <a:buChar char="•"/>
            </a:pPr>
            <a:r>
              <a:rPr lang="fr-FR" sz="1400" dirty="0">
                <a:solidFill>
                  <a:schemeClr val="tx2"/>
                </a:solidFill>
              </a:rPr>
              <a:t>Profitons maintenant pour voir ce que signifie le terme OUTPUT. Il s’agit de préciser si la broche est une entrée ou une sortie. En effet, le microcontrôleur a la capacité d'utiliser certaines de ses broches en entrée (INPUT) ou en sortie (OUTPUT). Il suffit simplement d’interchanger une ligne de code pour dire qu'il faut utiliser une broche en entrée (récupération de données) ou en sortie (envoi de données).</a:t>
            </a:r>
          </a:p>
        </p:txBody>
      </p:sp>
      <p:pic>
        <p:nvPicPr>
          <p:cNvPr id="10" name="Image 9">
            <a:extLst>
              <a:ext uri="{FF2B5EF4-FFF2-40B4-BE49-F238E27FC236}">
                <a16:creationId xmlns:a16="http://schemas.microsoft.com/office/drawing/2014/main" id="{7C43081C-6247-4832-978B-DFC8945D524C}"/>
              </a:ext>
            </a:extLst>
          </p:cNvPr>
          <p:cNvPicPr>
            <a:picLocks noChangeAspect="1"/>
          </p:cNvPicPr>
          <p:nvPr/>
        </p:nvPicPr>
        <p:blipFill>
          <a:blip r:embed="rId2"/>
          <a:stretch>
            <a:fillRect/>
          </a:stretch>
        </p:blipFill>
        <p:spPr>
          <a:xfrm>
            <a:off x="1207728" y="1520237"/>
            <a:ext cx="4093947" cy="4839000"/>
          </a:xfrm>
          <a:prstGeom prst="rect">
            <a:avLst/>
          </a:prstGeom>
        </p:spPr>
      </p:pic>
    </p:spTree>
    <p:extLst>
      <p:ext uri="{BB962C8B-B14F-4D97-AF65-F5344CB8AC3E}">
        <p14:creationId xmlns:p14="http://schemas.microsoft.com/office/powerpoint/2010/main" val="1988614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a:xfrm>
            <a:off x="838200" y="365125"/>
            <a:ext cx="7474616" cy="1325563"/>
          </a:xfrm>
        </p:spPr>
        <p:txBody>
          <a:bodyPr/>
          <a:lstStyle/>
          <a:p>
            <a:r>
              <a:rPr lang="en-CA" dirty="0"/>
              <a:t>CONTRÔLER UNE DEL AVEC LA CARTE</a:t>
            </a:r>
            <a:endParaRPr lang="fr-CA" dirty="0"/>
          </a:p>
        </p:txBody>
      </p:sp>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2"/>
          <a:stretch>
            <a:fillRect/>
          </a:stretch>
        </p:blipFill>
        <p:spPr>
          <a:xfrm>
            <a:off x="4322786" y="1918931"/>
            <a:ext cx="3990030" cy="4604464"/>
          </a:xfrm>
          <a:prstGeom prst="rect">
            <a:avLst/>
          </a:prstGeom>
        </p:spPr>
      </p:pic>
      <p:sp>
        <p:nvSpPr>
          <p:cNvPr id="6" name="Explosion : 14 points 5">
            <a:extLst>
              <a:ext uri="{FF2B5EF4-FFF2-40B4-BE49-F238E27FC236}">
                <a16:creationId xmlns:a16="http://schemas.microsoft.com/office/drawing/2014/main" id="{AB4C23D6-1C0C-4C55-9A6E-28A5C751DFB1}"/>
              </a:ext>
            </a:extLst>
          </p:cNvPr>
          <p:cNvSpPr/>
          <p:nvPr/>
        </p:nvSpPr>
        <p:spPr>
          <a:xfrm>
            <a:off x="7099069" y="365126"/>
            <a:ext cx="4549806" cy="3949180"/>
          </a:xfrm>
          <a:prstGeom prst="irregularSeal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bg1"/>
                </a:solidFill>
              </a:rPr>
              <a:t>Utilisez le même code que l’exemple précèdent, mais remplacer toutes les mentions de LED_BUILTIN par le numéro 3</a:t>
            </a:r>
          </a:p>
        </p:txBody>
      </p:sp>
    </p:spTree>
    <p:extLst>
      <p:ext uri="{BB962C8B-B14F-4D97-AF65-F5344CB8AC3E}">
        <p14:creationId xmlns:p14="http://schemas.microsoft.com/office/powerpoint/2010/main" val="878681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2227810"/>
            <a:ext cx="10515600" cy="2402380"/>
          </a:xfrm>
        </p:spPr>
        <p:txBody>
          <a:bodyPr>
            <a:normAutofit fontScale="90000"/>
          </a:bodyPr>
          <a:lstStyle/>
          <a:p>
            <a:pPr algn="l"/>
            <a:r>
              <a:rPr lang="en-CA" dirty="0">
                <a:solidFill>
                  <a:schemeClr val="bg2"/>
                </a:solidFill>
              </a:rPr>
              <a:t>EXERCICE</a:t>
            </a:r>
            <a:br>
              <a:rPr lang="en-CA" dirty="0">
                <a:solidFill>
                  <a:schemeClr val="accent2"/>
                </a:solidFill>
              </a:rPr>
            </a:br>
            <a:r>
              <a:rPr lang="en-CA" dirty="0">
                <a:solidFill>
                  <a:schemeClr val="accent2"/>
                </a:solidFill>
              </a:rPr>
              <a:t>MODIFIEZ</a:t>
            </a:r>
            <a:r>
              <a:rPr lang="en-CA" dirty="0"/>
              <a:t> LE CODE PRÉCÉDENT POUR AVOIR UNE LONGUE PAUSE, SUIVIE D’UNE COURTE PAUSE</a:t>
            </a:r>
            <a:endParaRPr lang="fr-CA" dirty="0"/>
          </a:p>
        </p:txBody>
      </p:sp>
    </p:spTree>
    <p:extLst>
      <p:ext uri="{BB962C8B-B14F-4D97-AF65-F5344CB8AC3E}">
        <p14:creationId xmlns:p14="http://schemas.microsoft.com/office/powerpoint/2010/main" val="382132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0C705-4668-4AAB-9B40-3FD2DE54D4E3}"/>
              </a:ext>
            </a:extLst>
          </p:cNvPr>
          <p:cNvSpPr>
            <a:spLocks noGrp="1"/>
          </p:cNvSpPr>
          <p:nvPr>
            <p:ph type="title"/>
          </p:nvPr>
        </p:nvSpPr>
        <p:spPr/>
        <p:txBody>
          <a:bodyPr/>
          <a:lstStyle/>
          <a:p>
            <a:r>
              <a:rPr lang="en-CA" dirty="0"/>
              <a:t>LE JEU DE LA DIFFÉRENCE</a:t>
            </a:r>
            <a:endParaRPr lang="fr-CA" dirty="0"/>
          </a:p>
        </p:txBody>
      </p:sp>
      <p:grpSp>
        <p:nvGrpSpPr>
          <p:cNvPr id="13" name="Groupe 12">
            <a:extLst>
              <a:ext uri="{FF2B5EF4-FFF2-40B4-BE49-F238E27FC236}">
                <a16:creationId xmlns:a16="http://schemas.microsoft.com/office/drawing/2014/main" id="{411D8B8D-8598-4E70-9D3A-A81F6AB1FC20}"/>
              </a:ext>
            </a:extLst>
          </p:cNvPr>
          <p:cNvGrpSpPr/>
          <p:nvPr/>
        </p:nvGrpSpPr>
        <p:grpSpPr>
          <a:xfrm>
            <a:off x="863138" y="2206512"/>
            <a:ext cx="4951407" cy="3105321"/>
            <a:chOff x="1490304" y="2343309"/>
            <a:chExt cx="4299303" cy="2696348"/>
          </a:xfrm>
        </p:grpSpPr>
        <p:pic>
          <p:nvPicPr>
            <p:cNvPr id="3" name="Image 2">
              <a:extLst>
                <a:ext uri="{FF2B5EF4-FFF2-40B4-BE49-F238E27FC236}">
                  <a16:creationId xmlns:a16="http://schemas.microsoft.com/office/drawing/2014/main" id="{9DABBBE0-B8F7-4BC5-8E54-91FD417F255E}"/>
                </a:ext>
              </a:extLst>
            </p:cNvPr>
            <p:cNvPicPr>
              <a:picLocks noChangeAspect="1"/>
            </p:cNvPicPr>
            <p:nvPr/>
          </p:nvPicPr>
          <p:blipFill>
            <a:blip r:embed="rId2"/>
            <a:stretch>
              <a:fillRect/>
            </a:stretch>
          </p:blipFill>
          <p:spPr>
            <a:xfrm>
              <a:off x="1490304" y="2419553"/>
              <a:ext cx="1858222" cy="2526211"/>
            </a:xfrm>
            <a:prstGeom prst="rect">
              <a:avLst/>
            </a:prstGeom>
          </p:spPr>
        </p:pic>
        <p:pic>
          <p:nvPicPr>
            <p:cNvPr id="7" name="Image 6">
              <a:extLst>
                <a:ext uri="{FF2B5EF4-FFF2-40B4-BE49-F238E27FC236}">
                  <a16:creationId xmlns:a16="http://schemas.microsoft.com/office/drawing/2014/main" id="{525F7ACC-81B2-4101-AE11-000C6D5A5522}"/>
                </a:ext>
              </a:extLst>
            </p:cNvPr>
            <p:cNvPicPr>
              <a:picLocks noChangeAspect="1"/>
            </p:cNvPicPr>
            <p:nvPr/>
          </p:nvPicPr>
          <p:blipFill>
            <a:blip r:embed="rId3"/>
            <a:stretch>
              <a:fillRect/>
            </a:stretch>
          </p:blipFill>
          <p:spPr>
            <a:xfrm>
              <a:off x="3431373" y="2343309"/>
              <a:ext cx="2358234" cy="2696348"/>
            </a:xfrm>
            <a:prstGeom prst="rect">
              <a:avLst/>
            </a:prstGeom>
          </p:spPr>
        </p:pic>
      </p:grpSp>
      <p:grpSp>
        <p:nvGrpSpPr>
          <p:cNvPr id="14" name="Groupe 13">
            <a:extLst>
              <a:ext uri="{FF2B5EF4-FFF2-40B4-BE49-F238E27FC236}">
                <a16:creationId xmlns:a16="http://schemas.microsoft.com/office/drawing/2014/main" id="{119B6CBC-9B18-4982-B7A0-D4A34772E8A9}"/>
              </a:ext>
            </a:extLst>
          </p:cNvPr>
          <p:cNvGrpSpPr/>
          <p:nvPr/>
        </p:nvGrpSpPr>
        <p:grpSpPr>
          <a:xfrm>
            <a:off x="6778911" y="2106522"/>
            <a:ext cx="4827407" cy="3300876"/>
            <a:chOff x="7096496" y="2140798"/>
            <a:chExt cx="4509823" cy="3083719"/>
          </a:xfrm>
        </p:grpSpPr>
        <p:pic>
          <p:nvPicPr>
            <p:cNvPr id="5" name="Image 4">
              <a:extLst>
                <a:ext uri="{FF2B5EF4-FFF2-40B4-BE49-F238E27FC236}">
                  <a16:creationId xmlns:a16="http://schemas.microsoft.com/office/drawing/2014/main" id="{A3D2397C-B508-484B-9415-199A3443413F}"/>
                </a:ext>
              </a:extLst>
            </p:cNvPr>
            <p:cNvPicPr>
              <a:picLocks noChangeAspect="1"/>
            </p:cNvPicPr>
            <p:nvPr/>
          </p:nvPicPr>
          <p:blipFill>
            <a:blip r:embed="rId4"/>
            <a:stretch>
              <a:fillRect/>
            </a:stretch>
          </p:blipFill>
          <p:spPr>
            <a:xfrm>
              <a:off x="8934101" y="2140798"/>
              <a:ext cx="2672218" cy="3083719"/>
            </a:xfrm>
            <a:prstGeom prst="rect">
              <a:avLst/>
            </a:prstGeom>
          </p:spPr>
        </p:pic>
        <p:pic>
          <p:nvPicPr>
            <p:cNvPr id="4" name="Image 3">
              <a:extLst>
                <a:ext uri="{FF2B5EF4-FFF2-40B4-BE49-F238E27FC236}">
                  <a16:creationId xmlns:a16="http://schemas.microsoft.com/office/drawing/2014/main" id="{9A9E2B03-80CE-4198-AD13-0F0A27FE82ED}"/>
                </a:ext>
              </a:extLst>
            </p:cNvPr>
            <p:cNvPicPr>
              <a:picLocks noChangeAspect="1"/>
            </p:cNvPicPr>
            <p:nvPr/>
          </p:nvPicPr>
          <p:blipFill>
            <a:blip r:embed="rId5"/>
            <a:stretch>
              <a:fillRect/>
            </a:stretch>
          </p:blipFill>
          <p:spPr>
            <a:xfrm>
              <a:off x="7096496" y="2419553"/>
              <a:ext cx="1760033" cy="2468429"/>
            </a:xfrm>
            <a:prstGeom prst="rect">
              <a:avLst/>
            </a:prstGeom>
          </p:spPr>
        </p:pic>
      </p:grpSp>
      <p:cxnSp>
        <p:nvCxnSpPr>
          <p:cNvPr id="9" name="Connecteur droit 8">
            <a:extLst>
              <a:ext uri="{FF2B5EF4-FFF2-40B4-BE49-F238E27FC236}">
                <a16:creationId xmlns:a16="http://schemas.microsoft.com/office/drawing/2014/main" id="{B50092F5-C1CB-43E1-B1C7-E58F638C4C0F}"/>
              </a:ext>
            </a:extLst>
          </p:cNvPr>
          <p:cNvCxnSpPr>
            <a:cxnSpLocks/>
          </p:cNvCxnSpPr>
          <p:nvPr/>
        </p:nvCxnSpPr>
        <p:spPr>
          <a:xfrm>
            <a:off x="6284259" y="1353671"/>
            <a:ext cx="0" cy="5139204"/>
          </a:xfrm>
          <a:prstGeom prst="line">
            <a:avLst/>
          </a:prstGeom>
          <a:ln w="571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D38B03D-3CE1-4F04-887C-3E37C69A2F98}"/>
              </a:ext>
            </a:extLst>
          </p:cNvPr>
          <p:cNvSpPr txBox="1"/>
          <p:nvPr/>
        </p:nvSpPr>
        <p:spPr>
          <a:xfrm>
            <a:off x="2227811" y="1546167"/>
            <a:ext cx="2618506" cy="369332"/>
          </a:xfrm>
          <a:prstGeom prst="rect">
            <a:avLst/>
          </a:prstGeom>
          <a:noFill/>
        </p:spPr>
        <p:txBody>
          <a:bodyPr wrap="square" rtlCol="0">
            <a:spAutoFit/>
          </a:bodyPr>
          <a:lstStyle/>
          <a:p>
            <a:r>
              <a:rPr lang="fr-CA" dirty="0"/>
              <a:t>Sans contrôle par la carte</a:t>
            </a:r>
          </a:p>
        </p:txBody>
      </p:sp>
      <p:sp>
        <p:nvSpPr>
          <p:cNvPr id="12" name="ZoneTexte 11">
            <a:extLst>
              <a:ext uri="{FF2B5EF4-FFF2-40B4-BE49-F238E27FC236}">
                <a16:creationId xmlns:a16="http://schemas.microsoft.com/office/drawing/2014/main" id="{FDC4D8F5-C234-40AA-9F48-6377DCE708B1}"/>
              </a:ext>
            </a:extLst>
          </p:cNvPr>
          <p:cNvSpPr txBox="1"/>
          <p:nvPr/>
        </p:nvSpPr>
        <p:spPr>
          <a:xfrm>
            <a:off x="7976512" y="1546167"/>
            <a:ext cx="2618506" cy="369332"/>
          </a:xfrm>
          <a:prstGeom prst="rect">
            <a:avLst/>
          </a:prstGeom>
          <a:noFill/>
        </p:spPr>
        <p:txBody>
          <a:bodyPr wrap="square" rtlCol="0">
            <a:spAutoFit/>
          </a:bodyPr>
          <a:lstStyle/>
          <a:p>
            <a:r>
              <a:rPr lang="fr-CA" dirty="0"/>
              <a:t>Avec contrôle par la carte</a:t>
            </a:r>
          </a:p>
        </p:txBody>
      </p:sp>
    </p:spTree>
    <p:extLst>
      <p:ext uri="{BB962C8B-B14F-4D97-AF65-F5344CB8AC3E}">
        <p14:creationId xmlns:p14="http://schemas.microsoft.com/office/powerpoint/2010/main" val="2861334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44DB7-1D8B-4CE1-AE30-7CD751B9BC3B}"/>
              </a:ext>
            </a:extLst>
          </p:cNvPr>
          <p:cNvSpPr>
            <a:spLocks noGrp="1"/>
          </p:cNvSpPr>
          <p:nvPr>
            <p:ph type="title"/>
          </p:nvPr>
        </p:nvSpPr>
        <p:spPr>
          <a:xfrm>
            <a:off x="838200" y="748146"/>
            <a:ext cx="10515600" cy="5361708"/>
          </a:xfrm>
        </p:spPr>
        <p:txBody>
          <a:bodyPr>
            <a:noAutofit/>
          </a:bodyPr>
          <a:lstStyle/>
          <a:p>
            <a:pPr algn="l"/>
            <a:r>
              <a:rPr lang="en-CA" sz="3600" dirty="0">
                <a:solidFill>
                  <a:schemeClr val="bg2"/>
                </a:solidFill>
              </a:rPr>
              <a:t>EXERCICE</a:t>
            </a:r>
            <a:br>
              <a:rPr lang="en-CA" sz="3600" dirty="0"/>
            </a:br>
            <a:r>
              <a:rPr lang="en-CA" sz="3600" dirty="0"/>
              <a:t>AJOUTEZ LE CIRCUIT NÉCESSAIRE POUR CONTRÔLER UNE DEUXIÈME DEL AVEC LA </a:t>
            </a:r>
            <a:r>
              <a:rPr lang="en-CA" sz="3600" dirty="0">
                <a:solidFill>
                  <a:schemeClr val="accent5"/>
                </a:solidFill>
              </a:rPr>
              <a:t>SORTIE 4 DE LA CARTE</a:t>
            </a:r>
            <a:br>
              <a:rPr lang="en-CA" sz="3600" dirty="0"/>
            </a:br>
            <a:br>
              <a:rPr lang="en-CA" sz="3600" dirty="0"/>
            </a:br>
            <a:endParaRPr lang="fr-CA" sz="3600" dirty="0">
              <a:solidFill>
                <a:schemeClr val="accent4"/>
              </a:solidFill>
            </a:endParaRPr>
          </a:p>
        </p:txBody>
      </p:sp>
    </p:spTree>
    <p:extLst>
      <p:ext uri="{BB962C8B-B14F-4D97-AF65-F5344CB8AC3E}">
        <p14:creationId xmlns:p14="http://schemas.microsoft.com/office/powerpoint/2010/main" val="122767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1973745" y="2206412"/>
            <a:ext cx="3932237" cy="1868896"/>
          </a:xfrm>
        </p:spPr>
        <p:txBody>
          <a:bodyPr anchor="b">
            <a:normAutofit/>
          </a:bodyPr>
          <a:lstStyle/>
          <a:p>
            <a:r>
              <a:rPr lang="fr-CA" sz="4000" dirty="0" err="1"/>
              <a:t>Homemade</a:t>
            </a:r>
            <a:r>
              <a:rPr lang="fr-CA" sz="4000" dirty="0"/>
              <a:t> TV B-Gone</a:t>
            </a:r>
          </a:p>
        </p:txBody>
      </p:sp>
      <p:sp>
        <p:nvSpPr>
          <p:cNvPr id="5" name="Rectangle 4">
            <a:extLst>
              <a:ext uri="{FF2B5EF4-FFF2-40B4-BE49-F238E27FC236}">
                <a16:creationId xmlns:a16="http://schemas.microsoft.com/office/drawing/2014/main" id="{CBB4D156-2A4C-4524-B811-385DED2887A2}"/>
              </a:ext>
            </a:extLst>
          </p:cNvPr>
          <p:cNvSpPr/>
          <p:nvPr/>
        </p:nvSpPr>
        <p:spPr>
          <a:xfrm>
            <a:off x="2076533" y="4075308"/>
            <a:ext cx="3932237" cy="461665"/>
          </a:xfrm>
          <a:prstGeom prst="rect">
            <a:avLst/>
          </a:prstGeom>
          <a:solidFill>
            <a:schemeClr val="bg2"/>
          </a:solidFill>
        </p:spPr>
        <p:txBody>
          <a:bodyPr wrap="square">
            <a:spAutoFit/>
          </a:bodyPr>
          <a:lstStyle/>
          <a:p>
            <a:r>
              <a:rPr lang="fr-CA" sz="1200" dirty="0">
                <a:hlinkClick r:id="rId4"/>
              </a:rPr>
              <a:t>https://create.arduino.cc/projecthub/mike-murray2/homemade-tv-b-gone-ee08c7</a:t>
            </a:r>
            <a:endParaRPr lang="fr-CA" sz="1200" dirty="0"/>
          </a:p>
        </p:txBody>
      </p:sp>
      <p:sp>
        <p:nvSpPr>
          <p:cNvPr id="11" name="Rectangle 10">
            <a:extLst>
              <a:ext uri="{FF2B5EF4-FFF2-40B4-BE49-F238E27FC236}">
                <a16:creationId xmlns:a16="http://schemas.microsoft.com/office/drawing/2014/main" id="{8261F726-8CD7-4133-83B2-1ED187FD3245}"/>
              </a:ext>
            </a:extLst>
          </p:cNvPr>
          <p:cNvSpPr/>
          <p:nvPr/>
        </p:nvSpPr>
        <p:spPr>
          <a:xfrm>
            <a:off x="2076533" y="1834622"/>
            <a:ext cx="3932237" cy="461665"/>
          </a:xfrm>
          <a:prstGeom prst="rect">
            <a:avLst/>
          </a:prstGeom>
          <a:solidFill>
            <a:schemeClr val="bg2"/>
          </a:solidFill>
        </p:spPr>
        <p:txBody>
          <a:bodyPr wrap="square">
            <a:spAutoFit/>
          </a:bodyPr>
          <a:lstStyle/>
          <a:p>
            <a:r>
              <a:rPr lang="fr-CA" sz="1200" dirty="0">
                <a:hlinkClick r:id="rId5"/>
              </a:rPr>
              <a:t>https://www.makeuseof.com/tag/make-buzz-wire-game-arduino/</a:t>
            </a:r>
            <a:endParaRPr lang="fr-CA" sz="1200" dirty="0"/>
          </a:p>
        </p:txBody>
      </p:sp>
      <p:sp>
        <p:nvSpPr>
          <p:cNvPr id="12" name="Titre 1">
            <a:extLst>
              <a:ext uri="{FF2B5EF4-FFF2-40B4-BE49-F238E27FC236}">
                <a16:creationId xmlns:a16="http://schemas.microsoft.com/office/drawing/2014/main" id="{A8E2301A-9D9C-49E4-9020-1EF265F2081E}"/>
              </a:ext>
            </a:extLst>
          </p:cNvPr>
          <p:cNvSpPr txBox="1">
            <a:spLocks/>
          </p:cNvSpPr>
          <p:nvPr/>
        </p:nvSpPr>
        <p:spPr>
          <a:xfrm>
            <a:off x="1973744" y="-53753"/>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Make an Arduino </a:t>
            </a:r>
            <a:r>
              <a:rPr lang="en-US" sz="4000" dirty="0" err="1"/>
              <a:t>Buzzwire</a:t>
            </a:r>
            <a:r>
              <a:rPr lang="en-US" sz="4000" dirty="0"/>
              <a:t> Game</a:t>
            </a:r>
          </a:p>
        </p:txBody>
      </p:sp>
      <p:pic>
        <p:nvPicPr>
          <p:cNvPr id="3" name="Média en ligne 2" title="Make an Arduino Buzzwire Game">
            <a:hlinkClick r:id="" action="ppaction://media"/>
            <a:extLst>
              <a:ext uri="{FF2B5EF4-FFF2-40B4-BE49-F238E27FC236}">
                <a16:creationId xmlns:a16="http://schemas.microsoft.com/office/drawing/2014/main" id="{BD04C29D-41AD-4FA0-A0C8-BBEDDD86D60E}"/>
              </a:ext>
            </a:extLst>
          </p:cNvPr>
          <p:cNvPicPr>
            <a:picLocks noRot="1" noChangeAspect="1"/>
          </p:cNvPicPr>
          <p:nvPr>
            <a:videoFile r:link="rId1"/>
          </p:nvPr>
        </p:nvPicPr>
        <p:blipFill>
          <a:blip r:embed="rId6"/>
          <a:stretch>
            <a:fillRect/>
          </a:stretch>
        </p:blipFill>
        <p:spPr>
          <a:xfrm>
            <a:off x="6330404" y="329137"/>
            <a:ext cx="3590918" cy="2028869"/>
          </a:xfrm>
          <a:prstGeom prst="rect">
            <a:avLst/>
          </a:prstGeom>
        </p:spPr>
      </p:pic>
      <p:pic>
        <p:nvPicPr>
          <p:cNvPr id="6" name="Image 5">
            <a:extLst>
              <a:ext uri="{FF2B5EF4-FFF2-40B4-BE49-F238E27FC236}">
                <a16:creationId xmlns:a16="http://schemas.microsoft.com/office/drawing/2014/main" id="{7D2ED4D7-1F77-4553-B747-B7FC75B8918E}"/>
              </a:ext>
            </a:extLst>
          </p:cNvPr>
          <p:cNvPicPr>
            <a:picLocks noChangeAspect="1"/>
          </p:cNvPicPr>
          <p:nvPr/>
        </p:nvPicPr>
        <p:blipFill>
          <a:blip r:embed="rId7"/>
          <a:stretch>
            <a:fillRect/>
          </a:stretch>
        </p:blipFill>
        <p:spPr>
          <a:xfrm>
            <a:off x="6646254" y="2454483"/>
            <a:ext cx="2959219" cy="2217342"/>
          </a:xfrm>
          <a:prstGeom prst="rect">
            <a:avLst/>
          </a:prstGeom>
        </p:spPr>
      </p:pic>
      <p:pic>
        <p:nvPicPr>
          <p:cNvPr id="9" name="Média en ligne 8" title="4x4x4 LED cube - Preset demo">
            <a:hlinkClick r:id="" action="ppaction://media"/>
            <a:extLst>
              <a:ext uri="{FF2B5EF4-FFF2-40B4-BE49-F238E27FC236}">
                <a16:creationId xmlns:a16="http://schemas.microsoft.com/office/drawing/2014/main" id="{ED79993C-BE01-42D4-9060-C28DB9B06717}"/>
              </a:ext>
            </a:extLst>
          </p:cNvPr>
          <p:cNvPicPr>
            <a:picLocks noRot="1" noChangeAspect="1"/>
          </p:cNvPicPr>
          <p:nvPr>
            <a:videoFile r:link="rId2"/>
          </p:nvPr>
        </p:nvPicPr>
        <p:blipFill>
          <a:blip r:embed="rId8"/>
          <a:stretch>
            <a:fillRect/>
          </a:stretch>
        </p:blipFill>
        <p:spPr>
          <a:xfrm>
            <a:off x="6646254" y="4856904"/>
            <a:ext cx="2959219" cy="1671959"/>
          </a:xfrm>
          <a:prstGeom prst="rect">
            <a:avLst/>
          </a:prstGeom>
        </p:spPr>
      </p:pic>
      <p:sp>
        <p:nvSpPr>
          <p:cNvPr id="13" name="Titre 1">
            <a:extLst>
              <a:ext uri="{FF2B5EF4-FFF2-40B4-BE49-F238E27FC236}">
                <a16:creationId xmlns:a16="http://schemas.microsoft.com/office/drawing/2014/main" id="{4F66C8BD-3BDB-4740-92B7-0C1F4B79D67D}"/>
              </a:ext>
            </a:extLst>
          </p:cNvPr>
          <p:cNvSpPr txBox="1">
            <a:spLocks/>
          </p:cNvSpPr>
          <p:nvPr/>
        </p:nvSpPr>
        <p:spPr>
          <a:xfrm>
            <a:off x="2023357" y="4081129"/>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sz="4000" dirty="0"/>
              <a:t>4x4x4 LED cube </a:t>
            </a:r>
          </a:p>
        </p:txBody>
      </p:sp>
    </p:spTree>
    <p:extLst>
      <p:ext uri="{BB962C8B-B14F-4D97-AF65-F5344CB8AC3E}">
        <p14:creationId xmlns:p14="http://schemas.microsoft.com/office/powerpoint/2010/main" val="117783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2021567" y="-426500"/>
            <a:ext cx="3932237" cy="1868896"/>
          </a:xfrm>
        </p:spPr>
        <p:txBody>
          <a:bodyPr anchor="b">
            <a:normAutofit/>
          </a:bodyPr>
          <a:lstStyle/>
          <a:p>
            <a:pPr algn="r"/>
            <a:r>
              <a:rPr lang="en-US" sz="4000" dirty="0"/>
              <a:t>Reflection</a:t>
            </a:r>
          </a:p>
        </p:txBody>
      </p:sp>
      <p:sp>
        <p:nvSpPr>
          <p:cNvPr id="5" name="Rectangle 4">
            <a:extLst>
              <a:ext uri="{FF2B5EF4-FFF2-40B4-BE49-F238E27FC236}">
                <a16:creationId xmlns:a16="http://schemas.microsoft.com/office/drawing/2014/main" id="{CBB4D156-2A4C-4524-B811-385DED2887A2}"/>
              </a:ext>
            </a:extLst>
          </p:cNvPr>
          <p:cNvSpPr/>
          <p:nvPr/>
        </p:nvSpPr>
        <p:spPr>
          <a:xfrm>
            <a:off x="2021568" y="1457290"/>
            <a:ext cx="3932237" cy="276999"/>
          </a:xfrm>
          <a:prstGeom prst="rect">
            <a:avLst/>
          </a:prstGeom>
          <a:solidFill>
            <a:schemeClr val="bg2"/>
          </a:solidFill>
        </p:spPr>
        <p:txBody>
          <a:bodyPr wrap="square">
            <a:spAutoFit/>
          </a:bodyPr>
          <a:lstStyle/>
          <a:p>
            <a:r>
              <a:rPr lang="fr-CA" sz="1200" dirty="0">
                <a:hlinkClick r:id="rId3"/>
              </a:rPr>
              <a:t>https://prusalab.cz/en/portfolio-item/reflexe-signal-festival/</a:t>
            </a:r>
            <a:endParaRPr lang="fr-CA" sz="1200" dirty="0"/>
          </a:p>
        </p:txBody>
      </p:sp>
      <p:pic>
        <p:nvPicPr>
          <p:cNvPr id="4" name="Image 3">
            <a:extLst>
              <a:ext uri="{FF2B5EF4-FFF2-40B4-BE49-F238E27FC236}">
                <a16:creationId xmlns:a16="http://schemas.microsoft.com/office/drawing/2014/main" id="{3EEEDBCD-91BF-4244-9F99-F8D68019BFA0}"/>
              </a:ext>
            </a:extLst>
          </p:cNvPr>
          <p:cNvPicPr>
            <a:picLocks noChangeAspect="1"/>
          </p:cNvPicPr>
          <p:nvPr/>
        </p:nvPicPr>
        <p:blipFill>
          <a:blip r:embed="rId4"/>
          <a:stretch>
            <a:fillRect/>
          </a:stretch>
        </p:blipFill>
        <p:spPr>
          <a:xfrm>
            <a:off x="6050112" y="353227"/>
            <a:ext cx="5302100" cy="6199973"/>
          </a:xfrm>
          <a:prstGeom prst="rect">
            <a:avLst/>
          </a:prstGeom>
        </p:spPr>
      </p:pic>
      <p:sp>
        <p:nvSpPr>
          <p:cNvPr id="6" name="Titre 1">
            <a:extLst>
              <a:ext uri="{FF2B5EF4-FFF2-40B4-BE49-F238E27FC236}">
                <a16:creationId xmlns:a16="http://schemas.microsoft.com/office/drawing/2014/main" id="{54F95A7B-580D-440E-8157-08A67B2BFC6F}"/>
              </a:ext>
            </a:extLst>
          </p:cNvPr>
          <p:cNvSpPr txBox="1">
            <a:spLocks/>
          </p:cNvSpPr>
          <p:nvPr/>
        </p:nvSpPr>
        <p:spPr>
          <a:xfrm>
            <a:off x="838200" y="2494552"/>
            <a:ext cx="3932237" cy="18688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fr-CA" sz="4000" dirty="0" err="1"/>
              <a:t>Skolkovo</a:t>
            </a:r>
            <a:r>
              <a:rPr lang="fr-CA" sz="4000" dirty="0"/>
              <a:t> Dynamics</a:t>
            </a:r>
          </a:p>
        </p:txBody>
      </p:sp>
      <p:pic>
        <p:nvPicPr>
          <p:cNvPr id="7" name="Média en ligne 6" title="upstairs neighbours robots by skolkovo dynamics d5xs6vo5w8961">
            <a:hlinkClick r:id="" action="ppaction://media"/>
            <a:extLst>
              <a:ext uri="{FF2B5EF4-FFF2-40B4-BE49-F238E27FC236}">
                <a16:creationId xmlns:a16="http://schemas.microsoft.com/office/drawing/2014/main" id="{E3E764C0-95D3-4E2A-82AA-549D16E3682D}"/>
              </a:ext>
            </a:extLst>
          </p:cNvPr>
          <p:cNvPicPr>
            <a:picLocks noRot="1" noChangeAspect="1"/>
          </p:cNvPicPr>
          <p:nvPr>
            <a:videoFile r:link="rId1"/>
          </p:nvPr>
        </p:nvPicPr>
        <p:blipFill>
          <a:blip r:embed="rId5"/>
          <a:stretch>
            <a:fillRect/>
          </a:stretch>
        </p:blipFill>
        <p:spPr>
          <a:xfrm>
            <a:off x="838200" y="4398264"/>
            <a:ext cx="3840407" cy="2169830"/>
          </a:xfrm>
          <a:prstGeom prst="rect">
            <a:avLst/>
          </a:prstGeom>
        </p:spPr>
      </p:pic>
    </p:spTree>
    <p:extLst>
      <p:ext uri="{BB962C8B-B14F-4D97-AF65-F5344CB8AC3E}">
        <p14:creationId xmlns:p14="http://schemas.microsoft.com/office/powerpoint/2010/main" val="30225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E30C3-B88C-46DE-89F4-44F948194970}"/>
              </a:ext>
            </a:extLst>
          </p:cNvPr>
          <p:cNvSpPr>
            <a:spLocks noGrp="1"/>
          </p:cNvSpPr>
          <p:nvPr>
            <p:ph type="title"/>
          </p:nvPr>
        </p:nvSpPr>
        <p:spPr>
          <a:xfrm>
            <a:off x="839788" y="987426"/>
            <a:ext cx="3932237" cy="1868896"/>
          </a:xfrm>
        </p:spPr>
        <p:txBody>
          <a:bodyPr anchor="b">
            <a:normAutofit/>
          </a:bodyPr>
          <a:lstStyle/>
          <a:p>
            <a:r>
              <a:rPr lang="fr-CA" sz="4100" dirty="0"/>
              <a:t>Jonathan Villeneuve</a:t>
            </a:r>
          </a:p>
        </p:txBody>
      </p:sp>
      <p:pic>
        <p:nvPicPr>
          <p:cNvPr id="7" name="Image 6">
            <a:extLst>
              <a:ext uri="{FF2B5EF4-FFF2-40B4-BE49-F238E27FC236}">
                <a16:creationId xmlns:a16="http://schemas.microsoft.com/office/drawing/2014/main" id="{75825E30-4D1E-44CB-B862-4CDA21207605}"/>
              </a:ext>
            </a:extLst>
          </p:cNvPr>
          <p:cNvPicPr>
            <a:picLocks noChangeAspect="1"/>
          </p:cNvPicPr>
          <p:nvPr/>
        </p:nvPicPr>
        <p:blipFill>
          <a:blip r:embed="rId2"/>
          <a:stretch>
            <a:fillRect/>
          </a:stretch>
        </p:blipFill>
        <p:spPr>
          <a:xfrm>
            <a:off x="4961461" y="585815"/>
            <a:ext cx="3266273" cy="2628439"/>
          </a:xfrm>
          <a:prstGeom prst="rect">
            <a:avLst/>
          </a:prstGeom>
        </p:spPr>
      </p:pic>
      <p:pic>
        <p:nvPicPr>
          <p:cNvPr id="8" name="Image 7">
            <a:extLst>
              <a:ext uri="{FF2B5EF4-FFF2-40B4-BE49-F238E27FC236}">
                <a16:creationId xmlns:a16="http://schemas.microsoft.com/office/drawing/2014/main" id="{8E6CA758-D8C2-446E-8521-B5477993375D}"/>
              </a:ext>
            </a:extLst>
          </p:cNvPr>
          <p:cNvPicPr>
            <a:picLocks noChangeAspect="1"/>
          </p:cNvPicPr>
          <p:nvPr/>
        </p:nvPicPr>
        <p:blipFill>
          <a:blip r:embed="rId3"/>
          <a:stretch>
            <a:fillRect/>
          </a:stretch>
        </p:blipFill>
        <p:spPr>
          <a:xfrm>
            <a:off x="8415312" y="616760"/>
            <a:ext cx="3266273" cy="2610227"/>
          </a:xfrm>
          <a:prstGeom prst="rect">
            <a:avLst/>
          </a:prstGeom>
        </p:spPr>
      </p:pic>
      <p:pic>
        <p:nvPicPr>
          <p:cNvPr id="9" name="Image 8">
            <a:extLst>
              <a:ext uri="{FF2B5EF4-FFF2-40B4-BE49-F238E27FC236}">
                <a16:creationId xmlns:a16="http://schemas.microsoft.com/office/drawing/2014/main" id="{B710EA13-8B0F-4174-8FFD-2FC644FA359F}"/>
              </a:ext>
            </a:extLst>
          </p:cNvPr>
          <p:cNvPicPr>
            <a:picLocks noChangeAspect="1"/>
          </p:cNvPicPr>
          <p:nvPr/>
        </p:nvPicPr>
        <p:blipFill>
          <a:blip r:embed="rId4"/>
          <a:stretch>
            <a:fillRect/>
          </a:stretch>
        </p:blipFill>
        <p:spPr>
          <a:xfrm>
            <a:off x="4936511" y="3350089"/>
            <a:ext cx="3291223" cy="2666663"/>
          </a:xfrm>
          <a:prstGeom prst="rect">
            <a:avLst/>
          </a:prstGeom>
        </p:spPr>
      </p:pic>
      <p:pic>
        <p:nvPicPr>
          <p:cNvPr id="10" name="Image 9">
            <a:extLst>
              <a:ext uri="{FF2B5EF4-FFF2-40B4-BE49-F238E27FC236}">
                <a16:creationId xmlns:a16="http://schemas.microsoft.com/office/drawing/2014/main" id="{225F01B9-A974-4E27-BD6B-243571773951}"/>
              </a:ext>
            </a:extLst>
          </p:cNvPr>
          <p:cNvPicPr>
            <a:picLocks noChangeAspect="1"/>
          </p:cNvPicPr>
          <p:nvPr/>
        </p:nvPicPr>
        <p:blipFill>
          <a:blip r:embed="rId5"/>
          <a:stretch>
            <a:fillRect/>
          </a:stretch>
        </p:blipFill>
        <p:spPr>
          <a:xfrm>
            <a:off x="8415312" y="3353612"/>
            <a:ext cx="3266273" cy="2642616"/>
          </a:xfrm>
          <a:prstGeom prst="rect">
            <a:avLst/>
          </a:prstGeom>
        </p:spPr>
      </p:pic>
      <p:sp>
        <p:nvSpPr>
          <p:cNvPr id="11" name="Rectangle 10">
            <a:extLst>
              <a:ext uri="{FF2B5EF4-FFF2-40B4-BE49-F238E27FC236}">
                <a16:creationId xmlns:a16="http://schemas.microsoft.com/office/drawing/2014/main" id="{2926685F-0841-4EA9-B8FF-9556EB09A5B9}"/>
              </a:ext>
            </a:extLst>
          </p:cNvPr>
          <p:cNvSpPr/>
          <p:nvPr/>
        </p:nvSpPr>
        <p:spPr>
          <a:xfrm>
            <a:off x="838201" y="2856322"/>
            <a:ext cx="2709672" cy="276999"/>
          </a:xfrm>
          <a:prstGeom prst="rect">
            <a:avLst/>
          </a:prstGeom>
          <a:solidFill>
            <a:schemeClr val="bg2"/>
          </a:solidFill>
        </p:spPr>
        <p:txBody>
          <a:bodyPr wrap="square">
            <a:spAutoFit/>
          </a:bodyPr>
          <a:lstStyle/>
          <a:p>
            <a:r>
              <a:rPr lang="fr-CA" sz="1200" dirty="0">
                <a:hlinkClick r:id="rId6"/>
              </a:rPr>
              <a:t>http://jonathan-villeneuve.com/</a:t>
            </a:r>
            <a:endParaRPr lang="fr-CA" sz="1200" dirty="0"/>
          </a:p>
        </p:txBody>
      </p:sp>
    </p:spTree>
    <p:extLst>
      <p:ext uri="{BB962C8B-B14F-4D97-AF65-F5344CB8AC3E}">
        <p14:creationId xmlns:p14="http://schemas.microsoft.com/office/powerpoint/2010/main" val="1096036418"/>
      </p:ext>
    </p:extLst>
  </p:cSld>
  <p:clrMapOvr>
    <a:masterClrMapping/>
  </p:clrMapOvr>
</p:sld>
</file>

<file path=ppt/theme/theme1.xml><?xml version="1.0" encoding="utf-8"?>
<a:theme xmlns:a="http://schemas.openxmlformats.org/drawingml/2006/main" name="Thème Office">
  <a:themeElements>
    <a:clrScheme name="Personnalisé 1">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0000"/>
      </a:hlink>
      <a:folHlink>
        <a:srgbClr val="000000"/>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77_TF78646930.potx" id="{88E147E2-3A88-4C0F-8E02-054B64DE33C6}" vid="{6FE73DC7-F173-45ED-9D6C-9824553470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D3BD1AD87D54D93EC3B048FD09070" ma:contentTypeVersion="11" ma:contentTypeDescription="Crée un document." ma:contentTypeScope="" ma:versionID="41517c42235082875bb737fb2c657b45">
  <xsd:schema xmlns:xsd="http://www.w3.org/2001/XMLSchema" xmlns:xs="http://www.w3.org/2001/XMLSchema" xmlns:p="http://schemas.microsoft.com/office/2006/metadata/properties" xmlns:ns3="3af51170-2ce2-4006-8386-511101e971ef" xmlns:ns4="d62bf29e-04a8-4b16-841f-7e0357422469" targetNamespace="http://schemas.microsoft.com/office/2006/metadata/properties" ma:root="true" ma:fieldsID="49f6360b161555d2c93f4ed894218b51" ns3:_="" ns4:_="">
    <xsd:import namespace="3af51170-2ce2-4006-8386-511101e971ef"/>
    <xsd:import namespace="d62bf29e-04a8-4b16-841f-7e03574224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51170-2ce2-4006-8386-511101e971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2bf29e-04a8-4b16-841f-7e035742246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3.xml><?xml version="1.0" encoding="utf-8"?>
<ds:datastoreItem xmlns:ds="http://schemas.openxmlformats.org/officeDocument/2006/customXml" ds:itemID="{76617351-D871-487C-A760-1F61FC139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51170-2ce2-4006-8386-511101e971ef"/>
    <ds:schemaRef ds:uri="d62bf29e-04a8-4b16-841f-7e0357422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3822</Words>
  <Application>Microsoft Office PowerPoint</Application>
  <PresentationFormat>Widescreen</PresentationFormat>
  <Paragraphs>243</Paragraphs>
  <Slides>65</Slides>
  <Notes>1</Notes>
  <HiddenSlides>1</HiddenSlides>
  <MMClips>19</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65</vt:i4>
      </vt:variant>
    </vt:vector>
  </HeadingPairs>
  <TitlesOfParts>
    <vt:vector size="71" baseType="lpstr">
      <vt:lpstr>Gill Sans MT</vt:lpstr>
      <vt:lpstr>Calibri</vt:lpstr>
      <vt:lpstr>Gill Sans Nova Light</vt:lpstr>
      <vt:lpstr>Symbol</vt:lpstr>
      <vt:lpstr>Arial</vt:lpstr>
      <vt:lpstr>Thème Office</vt:lpstr>
      <vt:lpstr>ESPACE INTERACTIF</vt:lpstr>
      <vt:lpstr>SOMA SYNTHS : ILLUMINATOR</vt:lpstr>
      <vt:lpstr>DAVID BOWN: TELE-PRESENT WIND</vt:lpstr>
      <vt:lpstr>SCOTT GARNER : STILL LIFE</vt:lpstr>
      <vt:lpstr>1D Pong</vt:lpstr>
      <vt:lpstr>Simple Weather Forecast Device</vt:lpstr>
      <vt:lpstr>Homemade TV B-Gone</vt:lpstr>
      <vt:lpstr>Reflection</vt:lpstr>
      <vt:lpstr>Jonathan Villeneuve</vt:lpstr>
      <vt:lpstr>Nouveaux instruments mécaniques</vt:lpstr>
      <vt:lpstr>The Pipe, Jean-François Laporte (2012)</vt:lpstr>
      <vt:lpstr>Frequencies (a), Nicolas Bernier (2012)</vt:lpstr>
      <vt:lpstr>Cinétose, Projet EVA (2011)</vt:lpstr>
      <vt:lpstr>Lungta, Patrick Saint-Denis (2012)</vt:lpstr>
      <vt:lpstr>CYCLOÏD-E, Cod.Act (2009)</vt:lpstr>
      <vt:lpstr>Pendulum Choir, Cod.Act (2010)</vt:lpstr>
      <vt:lpstr>Meet Your Creator, (2012)</vt:lpstr>
      <vt:lpstr>Zimoun</vt:lpstr>
      <vt:lpstr>Drum Robot MR-808 Interactive</vt:lpstr>
      <vt:lpstr>L’électricité</vt:lpstr>
      <vt:lpstr>Electricité - C'est pas sorcier</vt:lpstr>
      <vt:lpstr>Principales grandeurs électriques et leur relation</vt:lpstr>
      <vt:lpstr>Analogie de l’eau dans un tuyau pour expliquer l’électricité avec symboles et unités</vt:lpstr>
      <vt:lpstr>Le schéma de circuit</vt:lpstr>
      <vt:lpstr>Source de tension</vt:lpstr>
      <vt:lpstr>La platine d’expérimentation</vt:lpstr>
      <vt:lpstr>PowerPoint Presentation</vt:lpstr>
      <vt:lpstr>LA DEL (DIODE ÉLECTROLUMINESCENTE)</vt:lpstr>
      <vt:lpstr>LA RÉSISTANCE</vt:lpstr>
      <vt:lpstr>CALCULER LA VALEUR D’UNE RÉSISTANCE</vt:lpstr>
      <vt:lpstr>Placer des composants sur la platine d’expérimentation</vt:lpstr>
      <vt:lpstr>Les pôles de la carte Arduino Nano</vt:lpstr>
      <vt:lpstr>Utilisation d’une carte Arduino en tant que générateur , étape 1</vt:lpstr>
      <vt:lpstr>Utilisation d’une carte Arduino en tant que générateur, étape 2</vt:lpstr>
      <vt:lpstr>Erreur fatale 1 : inverser les pôles + et -</vt:lpstr>
      <vt:lpstr>Erreur fatale 2 : court circuit</vt:lpstr>
      <vt:lpstr>Utilisation d’une carte Arduino en tant que générateur, étape 3</vt:lpstr>
      <vt:lpstr>Utilisation d’une carte Arduino en tant que générateur, étape 4</vt:lpstr>
      <vt:lpstr>Les composants pour les exercices suivants</vt:lpstr>
      <vt:lpstr>Exercice 1 (formatif) : allumer une lumière DEL avec la platine d’expérimentation</vt:lpstr>
      <vt:lpstr>Le cheminement électrique de l’exercice 1</vt:lpstr>
      <vt:lpstr>INTERRUPTEUR</vt:lpstr>
      <vt:lpstr>Exercice 2 (formatif) : allumer une lumière DEL avec un interrupteur</vt:lpstr>
      <vt:lpstr>BONNES BROCHES DE L’INTERRUPTEUR</vt:lpstr>
      <vt:lpstr>MÊME COURANT / SOMME DE COURANT</vt:lpstr>
      <vt:lpstr>CIRCUIT EN SÉRIE</vt:lpstr>
      <vt:lpstr>CIRCUIT EN PARALLÈLE</vt:lpstr>
      <vt:lpstr>Exercice 3 (sommatif) : allumer deux lumières DEL à partir de deux interrupteurs</vt:lpstr>
      <vt:lpstr>LA LOI D’OHM : U = I • R</vt:lpstr>
      <vt:lpstr>EXERCICE : CALCULER LE COURANT AVEC U = I • R</vt:lpstr>
      <vt:lpstr>MAKERS’ GUIDE TO BOARDS</vt:lpstr>
      <vt:lpstr>L’IDE ARDUINO</vt:lpstr>
      <vt:lpstr>IDENTIFIER LE PORT DE LA CARTE DANS WINDOWS</vt:lpstr>
      <vt:lpstr>INSTALLER LE PILOTE ARDUINO NANO (SEULEMENT SI NÉCESSAIRE)  Tutoriel : https://learn.sparkfun.com/tutorials/how-to-install-ch340-drivers/all Lien direct : http://www.wch-ic.com/downloads/CH341SER_EXE.html   </vt:lpstr>
      <vt:lpstr>CONFIGURER ARDUINO</vt:lpstr>
      <vt:lpstr>TESTER LA CONFIGURATION (1/2)</vt:lpstr>
      <vt:lpstr>TESTER LA CONFIGURATION (2/2)</vt:lpstr>
      <vt:lpstr>LE DÉROULEMENT DU PROGRAMME</vt:lpstr>
      <vt:lpstr>LE CODE MINIMAL</vt:lpstr>
      <vt:lpstr>LES INSTRUCTIONS</vt:lpstr>
      <vt:lpstr>ANALYSE DU CODE BLINK</vt:lpstr>
      <vt:lpstr>CONTRÔLER UNE DEL AVEC LA CARTE</vt:lpstr>
      <vt:lpstr>EXERCICE MODIFIEZ LE CODE PRÉCÉDENT POUR AVOIR UNE LONGUE PAUSE, SUIVIE D’UNE COURTE PAUSE</vt:lpstr>
      <vt:lpstr>LE JEU DE LA DIFFÉRENCE</vt:lpstr>
      <vt:lpstr>EXERCICE AJOUTEZ LE CIRCUIT NÉCESSAIRE POUR CONTRÔLER UNE DEUXIÈME DEL AVEC LA SORTIE 4 DE LA CARTE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2020-11-22T23:20:22Z</dcterms:created>
  <dcterms:modified xsi:type="dcterms:W3CDTF">2022-08-24T12:42:04Z</dcterms:modified>
</cp:coreProperties>
</file>